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5" r:id="rId3"/>
    <p:sldId id="290" r:id="rId4"/>
    <p:sldId id="289" r:id="rId5"/>
    <p:sldId id="291" r:id="rId6"/>
    <p:sldId id="282" r:id="rId7"/>
    <p:sldId id="292" r:id="rId8"/>
    <p:sldId id="293" r:id="rId9"/>
    <p:sldId id="294" r:id="rId10"/>
    <p:sldId id="295" r:id="rId11"/>
    <p:sldId id="297" r:id="rId12"/>
    <p:sldId id="296" r:id="rId13"/>
    <p:sldId id="298" r:id="rId14"/>
    <p:sldId id="299" r:id="rId15"/>
    <p:sldId id="283" r:id="rId16"/>
    <p:sldId id="302" r:id="rId17"/>
    <p:sldId id="300" r:id="rId18"/>
    <p:sldId id="304" r:id="rId19"/>
    <p:sldId id="301" r:id="rId20"/>
    <p:sldId id="303" r:id="rId21"/>
    <p:sldId id="305" r:id="rId22"/>
    <p:sldId id="306" r:id="rId23"/>
    <p:sldId id="285" r:id="rId2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07" autoAdjust="0"/>
  </p:normalViewPr>
  <p:slideViewPr>
    <p:cSldViewPr snapToGrid="0">
      <p:cViewPr varScale="1">
        <p:scale>
          <a:sx n="112" d="100"/>
          <a:sy n="112" d="100"/>
        </p:scale>
        <p:origin x="516" y="114"/>
      </p:cViewPr>
      <p:guideLst>
        <p:guide orient="horz" pos="2160"/>
        <p:guide pos="3840"/>
      </p:guideLst>
    </p:cSldViewPr>
  </p:slideViewPr>
  <p:notesTextViewPr>
    <p:cViewPr>
      <p:scale>
        <a:sx n="3" d="2"/>
        <a:sy n="3" d="2"/>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21A82C69-DBE7-4FA6-85B7-6D37AE4F8AA5}" type="datetime1">
              <a:rPr lang="zh-CN" altLang="en-US"/>
              <a:pPr>
                <a:defRPr/>
              </a:pPr>
              <a:t>2018/6/19</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5AAEC813-7113-4100-8816-F5D5FCD8F4E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77292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788D747-B5E7-473A-99F5-B46AC7B00320}" type="datetime1">
              <a:rPr lang="zh-CN" altLang="en-US"/>
              <a:pPr>
                <a:defRPr/>
              </a:pPr>
              <a:t>2018/6/19</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8589275F-334B-444B-B7EE-C1818C58F55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27816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9DF98DC4-DFD5-4405-9ECE-72B65B450F1D}" type="datetime1">
              <a:rPr lang="zh-CN" altLang="en-US"/>
              <a:pPr>
                <a:defRPr/>
              </a:pPr>
              <a:t>2018/6/19</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CDE9EEAE-4FD6-4C94-B6D5-88983DCEB4A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63841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7D8B911-9A5B-4F7B-8943-C124910D9D73}" type="datetime1">
              <a:rPr lang="zh-CN" altLang="en-US"/>
              <a:pPr>
                <a:defRPr/>
              </a:pPr>
              <a:t>2018/6/19</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529FD34D-9B38-4901-AB8A-A108FE7F57D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025608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88C60B78-E0DF-4213-B261-2985809F7A8D}" type="datetime1">
              <a:rPr lang="zh-CN" altLang="en-US"/>
              <a:pPr>
                <a:defRPr/>
              </a:pPr>
              <a:t>2018/6/19</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174AB29-55B6-49A8-A5DC-CDBA19C899E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99362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CD2A039-364E-4546-BC96-CFDC8B739E79}" type="datetime1">
              <a:rPr lang="zh-CN" altLang="en-US"/>
              <a:pPr>
                <a:defRPr/>
              </a:pPr>
              <a:t>2018/6/19</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81376D90-53A4-435A-B564-5C843CE2A6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116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CF3E1D66-D590-4FD2-AF57-A2F8F5D163B5}" type="datetime1">
              <a:rPr lang="zh-CN" altLang="en-US"/>
              <a:pPr>
                <a:defRPr/>
              </a:pPr>
              <a:t>2018/6/19</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39D02F66-38A5-413B-A250-D5498B242F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56105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CB6785F6-AF62-4B58-90C8-00E40F507C79}" type="datetime1">
              <a:rPr lang="zh-CN" altLang="en-US"/>
              <a:pPr>
                <a:defRPr/>
              </a:pPr>
              <a:t>2018/6/19</a:t>
            </a:fld>
            <a:endParaRPr lang="zh-CN" altLang="en-US" sz="18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5B7F3599-F628-46F2-85C5-022D41CEC67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3792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840ED3A6-6271-4FF3-8BF8-66F3F495F20D}" type="datetime1">
              <a:rPr lang="zh-CN" altLang="en-US"/>
              <a:pPr>
                <a:defRPr/>
              </a:pPr>
              <a:t>2018/6/19</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823AAD62-DA9C-4390-883B-4FBB9D8EB61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307029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B56FE38E-FDFB-43CA-B5F7-00728BD5BBF0}" type="datetime1">
              <a:rPr lang="zh-CN" altLang="en-US"/>
              <a:pPr>
                <a:defRPr/>
              </a:pPr>
              <a:t>2018/6/19</a:t>
            </a:fld>
            <a:endParaRPr lang="zh-CN" altLang="en-US" sz="18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713F8687-5657-486D-9434-529F468785B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8981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8EF3EC4-2BE2-4F2A-9FEA-0B42865FFEAF}" type="datetime1">
              <a:rPr lang="zh-CN" altLang="en-US"/>
              <a:pPr>
                <a:defRPr/>
              </a:pPr>
              <a:t>2018/6/19</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581ECCA4-C7C5-4E59-AE88-93E8F7A32470}"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4143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54C25A4-6148-4EB1-99C2-E93414628F3E}" type="datetime1">
              <a:rPr lang="zh-CN" altLang="en-US"/>
              <a:pPr>
                <a:defRPr/>
              </a:pPr>
              <a:t>2018/6/19</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AE4AD9A2-FF3C-4FDC-A4B0-50A265639E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51503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smtClean="0">
                <a:solidFill>
                  <a:srgbClr val="898989"/>
                </a:solidFill>
              </a:defRPr>
            </a:lvl1pPr>
          </a:lstStyle>
          <a:p>
            <a:pPr>
              <a:defRPr/>
            </a:pPr>
            <a:fld id="{B2C1A1E6-0323-47B2-A835-7BDFF7327D88}" type="datetime1">
              <a:rPr lang="zh-CN" altLang="en-US"/>
              <a:pPr>
                <a:defRPr/>
              </a:pPr>
              <a:t>2018/6/19</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F73A62D2-261D-4730-9CF3-1DB5E324A01F}"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gradFill rotWithShape="1">
          <a:gsLst>
            <a:gs pos="0">
              <a:srgbClr val="0F2437"/>
            </a:gs>
            <a:gs pos="50000">
              <a:srgbClr val="284D7A"/>
            </a:gs>
            <a:gs pos="100000">
              <a:srgbClr val="0F2437"/>
            </a:gs>
          </a:gsLst>
          <a:lin ang="5400000" scaled="1"/>
        </a:gradFill>
        <a:effectLst/>
      </p:bgPr>
    </p:bg>
    <p:spTree>
      <p:nvGrpSpPr>
        <p:cNvPr id="1" name=""/>
        <p:cNvGrpSpPr/>
        <p:nvPr/>
      </p:nvGrpSpPr>
      <p:grpSpPr>
        <a:xfrm>
          <a:off x="0" y="0"/>
          <a:ext cx="0" cy="0"/>
          <a:chOff x="0" y="0"/>
          <a:chExt cx="0" cy="0"/>
        </a:xfrm>
      </p:grpSpPr>
      <p:sp>
        <p:nvSpPr>
          <p:cNvPr id="2050" name="直接连接符 58"/>
          <p:cNvSpPr>
            <a:spLocks noChangeShapeType="1"/>
          </p:cNvSpPr>
          <p:nvPr/>
        </p:nvSpPr>
        <p:spPr bwMode="auto">
          <a:xfrm>
            <a:off x="3524250" y="6167438"/>
            <a:ext cx="1284288" cy="677862"/>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 name="直接连接符 61"/>
          <p:cNvSpPr>
            <a:spLocks noChangeShapeType="1"/>
          </p:cNvSpPr>
          <p:nvPr/>
        </p:nvSpPr>
        <p:spPr bwMode="auto">
          <a:xfrm flipV="1">
            <a:off x="3571875" y="1851025"/>
            <a:ext cx="8634413" cy="4346575"/>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 name="六边形 54"/>
          <p:cNvSpPr>
            <a:spLocks noChangeAspect="1" noChangeArrowheads="1"/>
          </p:cNvSpPr>
          <p:nvPr/>
        </p:nvSpPr>
        <p:spPr bwMode="auto">
          <a:xfrm rot="5400000">
            <a:off x="1301750" y="1695450"/>
            <a:ext cx="4510088" cy="3887788"/>
          </a:xfrm>
          <a:prstGeom prst="hexagon">
            <a:avLst>
              <a:gd name="adj" fmla="val 25000"/>
              <a:gd name="vf" fmla="val 115470"/>
            </a:avLst>
          </a:prstGeom>
          <a:solidFill>
            <a:srgbClr val="D8D8D8"/>
          </a:solidFill>
          <a:ln>
            <a:noFill/>
          </a:ln>
          <a:extLst>
            <a:ext uri="{91240B29-F687-4F45-9708-019B960494DF}">
              <a14:hiddenLine xmlns:a14="http://schemas.microsoft.com/office/drawing/2010/main" w="1016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3" name="直接连接符 56"/>
          <p:cNvSpPr>
            <a:spLocks noChangeShapeType="1"/>
          </p:cNvSpPr>
          <p:nvPr/>
        </p:nvSpPr>
        <p:spPr bwMode="auto">
          <a:xfrm>
            <a:off x="5753100" y="0"/>
            <a:ext cx="3175" cy="5064125"/>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 name="直接连接符 57"/>
          <p:cNvSpPr>
            <a:spLocks noChangeShapeType="1"/>
          </p:cNvSpPr>
          <p:nvPr/>
        </p:nvSpPr>
        <p:spPr bwMode="auto">
          <a:xfrm>
            <a:off x="1377950" y="-3175"/>
            <a:ext cx="2193925" cy="1098550"/>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 name="直接连接符 59"/>
          <p:cNvSpPr>
            <a:spLocks noChangeShapeType="1"/>
          </p:cNvSpPr>
          <p:nvPr/>
        </p:nvSpPr>
        <p:spPr bwMode="auto">
          <a:xfrm>
            <a:off x="1373188" y="4662488"/>
            <a:ext cx="1587" cy="2195512"/>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 name="直接连接符 60"/>
          <p:cNvSpPr>
            <a:spLocks noChangeShapeType="1"/>
          </p:cNvSpPr>
          <p:nvPr/>
        </p:nvSpPr>
        <p:spPr bwMode="auto">
          <a:xfrm rot="21540000" flipV="1">
            <a:off x="0" y="2016125"/>
            <a:ext cx="1754188" cy="812800"/>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 name="文本框 62"/>
          <p:cNvSpPr>
            <a:spLocks noChangeArrowheads="1"/>
          </p:cNvSpPr>
          <p:nvPr/>
        </p:nvSpPr>
        <p:spPr bwMode="auto">
          <a:xfrm rot="19970760">
            <a:off x="6563868" y="2286963"/>
            <a:ext cx="48205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chemeClr val="bg1"/>
                </a:solidFill>
                <a:latin typeface="方正姚体" pitchFamily="2" charset="-122"/>
                <a:ea typeface="方正姚体" pitchFamily="2" charset="-122"/>
                <a:sym typeface="方正姚体" pitchFamily="2" charset="-122"/>
              </a:rPr>
              <a:t>商业智能初探</a:t>
            </a:r>
          </a:p>
        </p:txBody>
      </p:sp>
      <p:sp>
        <p:nvSpPr>
          <p:cNvPr id="2058" name="文本框 63"/>
          <p:cNvSpPr>
            <a:spLocks noChangeArrowheads="1"/>
          </p:cNvSpPr>
          <p:nvPr/>
        </p:nvSpPr>
        <p:spPr bwMode="auto">
          <a:xfrm>
            <a:off x="2392492" y="2844171"/>
            <a:ext cx="241604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600" b="1" dirty="0">
                <a:solidFill>
                  <a:srgbClr val="284D7A"/>
                </a:solidFill>
                <a:latin typeface="Impact" panose="020B0806030902050204" pitchFamily="34" charset="0"/>
                <a:ea typeface="微软雅黑" panose="020B0503020204020204" pitchFamily="34" charset="-122"/>
                <a:sym typeface="Impact" panose="020B0806030902050204" pitchFamily="34" charset="0"/>
              </a:rPr>
              <a:t>2017</a:t>
            </a:r>
            <a:endParaRPr lang="zh-CN" altLang="en-US" sz="9600" b="1" dirty="0">
              <a:solidFill>
                <a:srgbClr val="284D7A"/>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060" name="六边形 55"/>
          <p:cNvSpPr>
            <a:spLocks noChangeAspect="1" noChangeArrowheads="1"/>
          </p:cNvSpPr>
          <p:nvPr/>
        </p:nvSpPr>
        <p:spPr bwMode="auto">
          <a:xfrm rot="5400000">
            <a:off x="1053307" y="1480344"/>
            <a:ext cx="5010150" cy="4319587"/>
          </a:xfrm>
          <a:prstGeom prst="hexagon">
            <a:avLst>
              <a:gd name="adj" fmla="val 24996"/>
              <a:gd name="vf" fmla="val 115470"/>
            </a:avLst>
          </a:prstGeom>
          <a:noFill/>
          <a:ln w="101600">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51253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转换流程</a:t>
            </a:r>
            <a:r>
              <a:rPr lang="en-US" altLang="zh-CN" sz="3200" b="1" dirty="0">
                <a:solidFill>
                  <a:srgbClr val="000000"/>
                </a:solidFill>
                <a:latin typeface="方正姚体" pitchFamily="2" charset="-122"/>
                <a:ea typeface="方正姚体" pitchFamily="2" charset="-122"/>
                <a:sym typeface="方正姚体" pitchFamily="2" charset="-122"/>
              </a:rPr>
              <a:t>-</a:t>
            </a:r>
            <a:r>
              <a:rPr lang="zh-CN" altLang="en-US" sz="3200" b="1" dirty="0">
                <a:solidFill>
                  <a:srgbClr val="000000"/>
                </a:solidFill>
                <a:latin typeface="方正姚体" pitchFamily="2" charset="-122"/>
                <a:ea typeface="方正姚体" pitchFamily="2" charset="-122"/>
                <a:sym typeface="方正姚体" pitchFamily="2" charset="-122"/>
              </a:rPr>
              <a:t>静态维度加载</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888844" y="4486935"/>
            <a:ext cx="4251868"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ctr"/>
            <a:r>
              <a:rPr lang="en-US" altLang="zh-CN" sz="1600" dirty="0"/>
              <a:t>1. </a:t>
            </a:r>
            <a:r>
              <a:rPr lang="zh-CN" altLang="zh-CN" sz="1600" dirty="0"/>
              <a:t>从初始日期开始，生成</a:t>
            </a:r>
            <a:r>
              <a:rPr lang="en-US" altLang="zh-CN" sz="1600" dirty="0"/>
              <a:t>10</a:t>
            </a:r>
            <a:r>
              <a:rPr lang="zh-CN" altLang="zh-CN" sz="1600" dirty="0"/>
              <a:t>年数据行</a:t>
            </a:r>
          </a:p>
          <a:p>
            <a:pPr fontAlgn="ctr"/>
            <a:r>
              <a:rPr lang="en-US" altLang="zh-CN" sz="1600" dirty="0"/>
              <a:t>2. </a:t>
            </a:r>
            <a:r>
              <a:rPr lang="zh-CN" altLang="zh-CN" sz="1600" dirty="0"/>
              <a:t>从初始日期开始，生成自增日期序列</a:t>
            </a:r>
          </a:p>
          <a:p>
            <a:pPr fontAlgn="ctr"/>
            <a:r>
              <a:rPr lang="en-US" altLang="zh-CN" sz="1600" dirty="0"/>
              <a:t>3. </a:t>
            </a:r>
            <a:r>
              <a:rPr lang="en-US" altLang="zh-CN" sz="1600" dirty="0" err="1"/>
              <a:t>js</a:t>
            </a:r>
            <a:r>
              <a:rPr lang="zh-CN" altLang="zh-CN" sz="1600" dirty="0"/>
              <a:t>脚本，生成各种日期对象，如</a:t>
            </a:r>
            <a:r>
              <a:rPr lang="en-US" altLang="zh-CN" sz="1600" dirty="0" err="1"/>
              <a:t>Mon,March</a:t>
            </a:r>
            <a:r>
              <a:rPr lang="en-US" altLang="zh-CN" sz="1600" dirty="0"/>
              <a:t>     9,2009,</a:t>
            </a:r>
            <a:r>
              <a:rPr lang="zh-CN" altLang="zh-CN" sz="1600" dirty="0"/>
              <a:t>也可以根据国家格式化</a:t>
            </a:r>
          </a:p>
          <a:p>
            <a:pPr fontAlgn="ctr"/>
            <a:r>
              <a:rPr lang="en-US" altLang="zh-CN" sz="1600" dirty="0"/>
              <a:t>5. </a:t>
            </a:r>
            <a:r>
              <a:rPr lang="zh-CN" altLang="zh-CN" sz="1600" dirty="0"/>
              <a:t>将日期插入</a:t>
            </a:r>
            <a:r>
              <a:rPr lang="en-US" altLang="zh-CN" sz="1600" dirty="0" err="1"/>
              <a:t>dim_date</a:t>
            </a:r>
            <a:r>
              <a:rPr lang="zh-CN" altLang="zh-CN" sz="1600" dirty="0"/>
              <a:t>维度表</a:t>
            </a:r>
          </a:p>
        </p:txBody>
      </p:sp>
      <p:sp>
        <p:nvSpPr>
          <p:cNvPr id="13" name="矩形 35"/>
          <p:cNvSpPr>
            <a:spLocks noChangeArrowheads="1"/>
          </p:cNvSpPr>
          <p:nvPr/>
        </p:nvSpPr>
        <p:spPr bwMode="auto">
          <a:xfrm>
            <a:off x="743459" y="2020598"/>
            <a:ext cx="43972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1</a:t>
            </a:r>
            <a:r>
              <a:rPr lang="zh-CN" altLang="en-US" sz="2000" b="1" dirty="0">
                <a:solidFill>
                  <a:srgbClr val="000000"/>
                </a:solidFill>
                <a:latin typeface="方正姚体" pitchFamily="2" charset="-122"/>
                <a:ea typeface="方正姚体" pitchFamily="2" charset="-122"/>
                <a:sym typeface="方正姚体" pitchFamily="2" charset="-122"/>
              </a:rPr>
              <a:t>）</a:t>
            </a:r>
            <a:r>
              <a:rPr lang="en-US" altLang="zh-CN" sz="2000" b="1" dirty="0" err="1">
                <a:solidFill>
                  <a:srgbClr val="000000"/>
                </a:solidFill>
                <a:latin typeface="方正姚体" pitchFamily="2" charset="-122"/>
                <a:ea typeface="方正姚体" pitchFamily="2" charset="-122"/>
                <a:sym typeface="方正姚体" pitchFamily="2" charset="-122"/>
              </a:rPr>
              <a:t>load_dim_date</a:t>
            </a:r>
            <a:endParaRPr lang="zh-CN" altLang="en-US" sz="3200" b="1" dirty="0">
              <a:solidFill>
                <a:srgbClr val="262626"/>
              </a:solidFill>
              <a:latin typeface="方正姚体" pitchFamily="2" charset="-122"/>
              <a:ea typeface="方正姚体" pitchFamily="2" charset="-122"/>
              <a:sym typeface="方正姚体" pitchFamily="2" charset="-122"/>
            </a:endParaRPr>
          </a:p>
        </p:txBody>
      </p:sp>
      <p:sp>
        <p:nvSpPr>
          <p:cNvPr id="14" name="文本框 36"/>
          <p:cNvSpPr>
            <a:spLocks noChangeArrowheads="1"/>
          </p:cNvSpPr>
          <p:nvPr/>
        </p:nvSpPr>
        <p:spPr bwMode="auto">
          <a:xfrm>
            <a:off x="743458" y="1576930"/>
            <a:ext cx="5690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ea typeface="方正姚体" pitchFamily="2" charset="-122"/>
                <a:sym typeface="方正姚体" pitchFamily="2" charset="-122"/>
              </a:rPr>
              <a:t>静态维度属于比较特殊的维度，不需要作业调度，不会改变</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pic>
        <p:nvPicPr>
          <p:cNvPr id="3" name="图片 2"/>
          <p:cNvPicPr>
            <a:picLocks noChangeAspect="1"/>
          </p:cNvPicPr>
          <p:nvPr/>
        </p:nvPicPr>
        <p:blipFill>
          <a:blip r:embed="rId4"/>
          <a:stretch>
            <a:fillRect/>
          </a:stretch>
        </p:blipFill>
        <p:spPr>
          <a:xfrm>
            <a:off x="930372" y="2491442"/>
            <a:ext cx="4210340" cy="1985620"/>
          </a:xfrm>
          <a:prstGeom prst="rect">
            <a:avLst/>
          </a:prstGeom>
        </p:spPr>
      </p:pic>
      <p:sp>
        <p:nvSpPr>
          <p:cNvPr id="16" name="文本框 36"/>
          <p:cNvSpPr>
            <a:spLocks noChangeArrowheads="1"/>
          </p:cNvSpPr>
          <p:nvPr/>
        </p:nvSpPr>
        <p:spPr bwMode="auto">
          <a:xfrm>
            <a:off x="6098380" y="4694562"/>
            <a:ext cx="56103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ctr"/>
            <a:r>
              <a:rPr lang="en-US" altLang="zh-CN" sz="1600" dirty="0"/>
              <a:t>1. </a:t>
            </a:r>
            <a:r>
              <a:rPr lang="zh-CN" altLang="zh-CN" sz="1600" dirty="0"/>
              <a:t>分别生成</a:t>
            </a:r>
            <a:r>
              <a:rPr lang="en-US" altLang="zh-CN" sz="1600" dirty="0"/>
              <a:t>24</a:t>
            </a:r>
            <a:r>
              <a:rPr lang="zh-CN" altLang="zh-CN" sz="1600" dirty="0"/>
              <a:t>行（时），</a:t>
            </a:r>
            <a:r>
              <a:rPr lang="en-US" altLang="zh-CN" sz="1600" dirty="0"/>
              <a:t>60</a:t>
            </a:r>
            <a:r>
              <a:rPr lang="zh-CN" altLang="zh-CN" sz="1600" dirty="0"/>
              <a:t>行（分），</a:t>
            </a:r>
            <a:r>
              <a:rPr lang="en-US" altLang="zh-CN" sz="1600" dirty="0"/>
              <a:t>60</a:t>
            </a:r>
            <a:r>
              <a:rPr lang="zh-CN" altLang="zh-CN" sz="1600" dirty="0"/>
              <a:t>行（秒）数据</a:t>
            </a:r>
            <a:endParaRPr lang="zh-CN" altLang="zh-CN" sz="1600" b="1" dirty="0"/>
          </a:p>
          <a:p>
            <a:pPr fontAlgn="ctr"/>
            <a:r>
              <a:rPr lang="en-US" altLang="zh-CN" sz="1600" dirty="0"/>
              <a:t>2. </a:t>
            </a:r>
            <a:r>
              <a:rPr lang="zh-CN" altLang="zh-CN" sz="1600" dirty="0"/>
              <a:t>每行赋予一个自增整数序列</a:t>
            </a:r>
            <a:r>
              <a:rPr lang="en-US" altLang="zh-CN" sz="1600" dirty="0"/>
              <a:t>0~23,</a:t>
            </a:r>
            <a:r>
              <a:rPr lang="zh-CN" altLang="zh-CN" sz="1600" dirty="0"/>
              <a:t>并用</a:t>
            </a:r>
            <a:r>
              <a:rPr lang="en-US" altLang="zh-CN" sz="1600" dirty="0" err="1"/>
              <a:t>js</a:t>
            </a:r>
            <a:r>
              <a:rPr lang="zh-CN" altLang="zh-CN" sz="1600" dirty="0"/>
              <a:t>脚本换算为</a:t>
            </a:r>
            <a:r>
              <a:rPr lang="en-US" altLang="zh-CN" sz="1600" dirty="0"/>
              <a:t>12</a:t>
            </a:r>
            <a:r>
              <a:rPr lang="zh-CN" altLang="zh-CN" sz="1600" dirty="0"/>
              <a:t>进制</a:t>
            </a:r>
            <a:endParaRPr lang="zh-CN" altLang="zh-CN" sz="1600" b="1" dirty="0"/>
          </a:p>
          <a:p>
            <a:pPr fontAlgn="ctr"/>
            <a:r>
              <a:rPr lang="en-US" altLang="zh-CN" sz="1600" dirty="0"/>
              <a:t>3. </a:t>
            </a:r>
            <a:r>
              <a:rPr lang="zh-CN" altLang="zh-CN" sz="1600" dirty="0"/>
              <a:t>笛卡尔乘积，生成时分秒的组合行（</a:t>
            </a:r>
            <a:r>
              <a:rPr lang="en-US" altLang="zh-CN" sz="1600" dirty="0"/>
              <a:t>24*60*60</a:t>
            </a:r>
            <a:r>
              <a:rPr lang="zh-CN" altLang="zh-CN" sz="1600" dirty="0"/>
              <a:t>）</a:t>
            </a:r>
            <a:endParaRPr lang="zh-CN" altLang="zh-CN" sz="1600" b="1" dirty="0"/>
          </a:p>
          <a:p>
            <a:pPr fontAlgn="ctr"/>
            <a:r>
              <a:rPr lang="en-US" altLang="zh-CN" sz="1600" dirty="0" err="1"/>
              <a:t>js</a:t>
            </a:r>
            <a:r>
              <a:rPr lang="zh-CN" altLang="zh-CN" sz="1600" dirty="0"/>
              <a:t>脚本格式化后时间后，装载进时间维度表</a:t>
            </a:r>
            <a:endParaRPr lang="zh-CN" altLang="zh-CN" sz="1600" b="1" dirty="0"/>
          </a:p>
        </p:txBody>
      </p:sp>
      <p:sp>
        <p:nvSpPr>
          <p:cNvPr id="17" name="矩形 35"/>
          <p:cNvSpPr>
            <a:spLocks noChangeArrowheads="1"/>
          </p:cNvSpPr>
          <p:nvPr/>
        </p:nvSpPr>
        <p:spPr bwMode="auto">
          <a:xfrm>
            <a:off x="5994290" y="1981135"/>
            <a:ext cx="43972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2</a:t>
            </a:r>
            <a:r>
              <a:rPr lang="zh-CN" altLang="en-US" sz="2000" b="1" dirty="0">
                <a:solidFill>
                  <a:srgbClr val="000000"/>
                </a:solidFill>
                <a:latin typeface="方正姚体" pitchFamily="2" charset="-122"/>
                <a:ea typeface="方正姚体" pitchFamily="2" charset="-122"/>
                <a:sym typeface="方正姚体" pitchFamily="2" charset="-122"/>
              </a:rPr>
              <a:t>）</a:t>
            </a:r>
            <a:r>
              <a:rPr lang="en-US" altLang="zh-CN" sz="2000" b="1" dirty="0" err="1">
                <a:solidFill>
                  <a:srgbClr val="000000"/>
                </a:solidFill>
                <a:latin typeface="方正姚体" pitchFamily="2" charset="-122"/>
                <a:ea typeface="方正姚体" pitchFamily="2" charset="-122"/>
                <a:sym typeface="方正姚体" pitchFamily="2" charset="-122"/>
              </a:rPr>
              <a:t>load_dim_time</a:t>
            </a:r>
            <a:endParaRPr lang="zh-CN" altLang="en-US" sz="3200" b="1" dirty="0">
              <a:solidFill>
                <a:srgbClr val="262626"/>
              </a:solidFill>
              <a:latin typeface="方正姚体" pitchFamily="2" charset="-122"/>
              <a:ea typeface="方正姚体" pitchFamily="2" charset="-122"/>
              <a:sym typeface="方正姚体" pitchFamily="2" charset="-122"/>
            </a:endParaRPr>
          </a:p>
        </p:txBody>
      </p:sp>
      <p:pic>
        <p:nvPicPr>
          <p:cNvPr id="4" name="图片 3"/>
          <p:cNvPicPr>
            <a:picLocks noChangeAspect="1"/>
          </p:cNvPicPr>
          <p:nvPr/>
        </p:nvPicPr>
        <p:blipFill>
          <a:blip r:embed="rId5"/>
          <a:stretch>
            <a:fillRect/>
          </a:stretch>
        </p:blipFill>
        <p:spPr>
          <a:xfrm>
            <a:off x="5994290" y="2446896"/>
            <a:ext cx="5894524" cy="2040039"/>
          </a:xfrm>
          <a:prstGeom prst="rect">
            <a:avLst/>
          </a:prstGeom>
        </p:spPr>
      </p:pic>
    </p:spTree>
    <p:extLst>
      <p:ext uri="{BB962C8B-B14F-4D97-AF65-F5344CB8AC3E}">
        <p14:creationId xmlns:p14="http://schemas.microsoft.com/office/powerpoint/2010/main" val="155228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512529" y="705997"/>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转换流程</a:t>
            </a:r>
            <a:r>
              <a:rPr lang="en-US" altLang="zh-CN" sz="3200" b="1" dirty="0">
                <a:solidFill>
                  <a:srgbClr val="000000"/>
                </a:solidFill>
                <a:latin typeface="方正姚体" pitchFamily="2" charset="-122"/>
                <a:ea typeface="方正姚体" pitchFamily="2" charset="-122"/>
                <a:sym typeface="方正姚体" pitchFamily="2" charset="-122"/>
              </a:rPr>
              <a:t>-</a:t>
            </a:r>
            <a:r>
              <a:rPr lang="zh-CN" altLang="en-US" sz="3200" b="1" dirty="0">
                <a:solidFill>
                  <a:srgbClr val="000000"/>
                </a:solidFill>
                <a:latin typeface="方正姚体" pitchFamily="2" charset="-122"/>
                <a:ea typeface="方正姚体" pitchFamily="2" charset="-122"/>
                <a:sym typeface="方正姚体" pitchFamily="2" charset="-122"/>
              </a:rPr>
              <a:t>缓慢变化维度加载</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888844" y="4806087"/>
            <a:ext cx="42518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ctr"/>
            <a:r>
              <a:rPr lang="en-US" altLang="zh-CN" sz="1400" dirty="0"/>
              <a:t>1.</a:t>
            </a:r>
            <a:r>
              <a:rPr lang="zh-CN" altLang="zh-CN" sz="1400" dirty="0"/>
              <a:t>获取最新一个版本，处理（字段选择</a:t>
            </a:r>
            <a:r>
              <a:rPr lang="en-US" altLang="zh-CN" sz="1400" dirty="0"/>
              <a:t>select</a:t>
            </a:r>
            <a:r>
              <a:rPr lang="zh-CN" altLang="zh-CN" sz="1400" dirty="0"/>
              <a:t>，值映射</a:t>
            </a:r>
            <a:r>
              <a:rPr lang="en-US" altLang="zh-CN" sz="1400" dirty="0"/>
              <a:t>Y-&gt;Yes</a:t>
            </a:r>
            <a:r>
              <a:rPr lang="zh-CN" altLang="zh-CN" sz="1400" dirty="0"/>
              <a:t>）后，加载到事实表中</a:t>
            </a:r>
          </a:p>
          <a:p>
            <a:pPr fontAlgn="ctr"/>
            <a:r>
              <a:rPr lang="en-US" altLang="zh-CN" sz="1400" dirty="0"/>
              <a:t>2.</a:t>
            </a:r>
            <a:r>
              <a:rPr lang="zh-CN" altLang="zh-CN" sz="1400" dirty="0"/>
              <a:t>该维度所有变化都会增加行，会记下原纪录版本</a:t>
            </a:r>
            <a:r>
              <a:rPr lang="en-US" altLang="zh-CN" sz="1400" dirty="0" err="1"/>
              <a:t>version_number</a:t>
            </a:r>
            <a:r>
              <a:rPr lang="zh-CN" altLang="en-US" sz="1400" dirty="0"/>
              <a:t>以便</a:t>
            </a:r>
            <a:r>
              <a:rPr lang="en-US" altLang="zh-CN" sz="1400" dirty="0"/>
              <a:t>kettle</a:t>
            </a:r>
            <a:r>
              <a:rPr lang="zh-CN" altLang="en-US" sz="1400" dirty="0"/>
              <a:t>提供维度更新查询</a:t>
            </a:r>
            <a:endParaRPr lang="zh-CN" altLang="zh-CN" sz="1400" dirty="0"/>
          </a:p>
          <a:p>
            <a:pPr fontAlgn="ctr"/>
            <a:endParaRPr lang="zh-CN" altLang="zh-CN" sz="1600" dirty="0"/>
          </a:p>
        </p:txBody>
      </p:sp>
      <p:sp>
        <p:nvSpPr>
          <p:cNvPr id="13" name="矩形 35"/>
          <p:cNvSpPr>
            <a:spLocks noChangeArrowheads="1"/>
          </p:cNvSpPr>
          <p:nvPr/>
        </p:nvSpPr>
        <p:spPr bwMode="auto">
          <a:xfrm>
            <a:off x="743459" y="2020598"/>
            <a:ext cx="43972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1</a:t>
            </a:r>
            <a:r>
              <a:rPr lang="zh-CN" altLang="en-US" sz="2000" b="1" dirty="0">
                <a:solidFill>
                  <a:srgbClr val="000000"/>
                </a:solidFill>
                <a:latin typeface="方正姚体" pitchFamily="2" charset="-122"/>
                <a:ea typeface="方正姚体" pitchFamily="2" charset="-122"/>
                <a:sym typeface="方正姚体" pitchFamily="2" charset="-122"/>
              </a:rPr>
              <a:t>）</a:t>
            </a:r>
            <a:r>
              <a:rPr lang="en-US" altLang="zh-CN" sz="2000" b="1" dirty="0" err="1">
                <a:solidFill>
                  <a:srgbClr val="000000"/>
                </a:solidFill>
                <a:latin typeface="方正姚体" pitchFamily="2" charset="-122"/>
                <a:ea typeface="方正姚体" pitchFamily="2" charset="-122"/>
                <a:sym typeface="方正姚体" pitchFamily="2" charset="-122"/>
              </a:rPr>
              <a:t>load_dim_staff</a:t>
            </a:r>
            <a:endParaRPr lang="zh-CN" altLang="en-US" sz="3200" b="1" dirty="0">
              <a:solidFill>
                <a:srgbClr val="262626"/>
              </a:solidFill>
              <a:latin typeface="方正姚体" pitchFamily="2" charset="-122"/>
              <a:ea typeface="方正姚体" pitchFamily="2" charset="-122"/>
              <a:sym typeface="方正姚体" pitchFamily="2" charset="-122"/>
            </a:endParaRPr>
          </a:p>
        </p:txBody>
      </p:sp>
      <p:sp>
        <p:nvSpPr>
          <p:cNvPr id="14" name="文本框 36"/>
          <p:cNvSpPr>
            <a:spLocks noChangeArrowheads="1"/>
          </p:cNvSpPr>
          <p:nvPr/>
        </p:nvSpPr>
        <p:spPr bwMode="auto">
          <a:xfrm>
            <a:off x="743458" y="1576930"/>
            <a:ext cx="5690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ea typeface="方正姚体" pitchFamily="2" charset="-122"/>
                <a:sym typeface="方正姚体" pitchFamily="2" charset="-122"/>
              </a:rPr>
              <a:t>与时间无关，相对变化较慢的维度</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矩形 35"/>
          <p:cNvSpPr>
            <a:spLocks noChangeArrowheads="1"/>
          </p:cNvSpPr>
          <p:nvPr/>
        </p:nvSpPr>
        <p:spPr bwMode="auto">
          <a:xfrm>
            <a:off x="5994290" y="1981135"/>
            <a:ext cx="4397254"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2</a:t>
            </a:r>
            <a:r>
              <a:rPr lang="zh-CN" altLang="en-US" sz="2000" b="1" dirty="0">
                <a:solidFill>
                  <a:srgbClr val="000000"/>
                </a:solidFill>
                <a:latin typeface="方正姚体" pitchFamily="2" charset="-122"/>
                <a:ea typeface="方正姚体" pitchFamily="2" charset="-122"/>
                <a:sym typeface="方正姚体" pitchFamily="2" charset="-122"/>
              </a:rPr>
              <a:t>）</a:t>
            </a:r>
            <a:r>
              <a:rPr lang="en-US" altLang="zh-CN" sz="2000" b="1" dirty="0" err="1">
                <a:solidFill>
                  <a:srgbClr val="000000"/>
                </a:solidFill>
                <a:latin typeface="方正姚体" pitchFamily="2" charset="-122"/>
                <a:ea typeface="方正姚体" pitchFamily="2" charset="-122"/>
                <a:sym typeface="方正姚体" pitchFamily="2" charset="-122"/>
              </a:rPr>
              <a:t>load_dim_customer</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r>
              <a:rPr lang="zh-CN" altLang="en-US" dirty="0">
                <a:solidFill>
                  <a:srgbClr val="000000"/>
                </a:solidFill>
                <a:latin typeface="方正姚体" pitchFamily="2" charset="-122"/>
                <a:ea typeface="方正姚体" pitchFamily="2" charset="-122"/>
                <a:sym typeface="方正姚体" pitchFamily="2" charset="-122"/>
              </a:rPr>
              <a:t>与</a:t>
            </a:r>
            <a:r>
              <a:rPr lang="en-US" altLang="zh-CN" dirty="0">
                <a:solidFill>
                  <a:srgbClr val="000000"/>
                </a:solidFill>
                <a:latin typeface="方正姚体" pitchFamily="2" charset="-122"/>
                <a:ea typeface="方正姚体" pitchFamily="2" charset="-122"/>
                <a:sym typeface="方正姚体" pitchFamily="2" charset="-122"/>
              </a:rPr>
              <a:t>staff</a:t>
            </a:r>
            <a:r>
              <a:rPr lang="zh-CN" altLang="en-US" dirty="0">
                <a:solidFill>
                  <a:srgbClr val="000000"/>
                </a:solidFill>
                <a:latin typeface="方正姚体" pitchFamily="2" charset="-122"/>
                <a:ea typeface="方正姚体" pitchFamily="2" charset="-122"/>
                <a:sym typeface="方正姚体" pitchFamily="2" charset="-122"/>
              </a:rPr>
              <a:t>类似，多一个获取顾客地址的 子转换（地址级联、拼接）</a:t>
            </a:r>
            <a:endParaRPr lang="zh-CN" altLang="en-US" sz="2800" dirty="0">
              <a:solidFill>
                <a:srgbClr val="262626"/>
              </a:solidFill>
              <a:latin typeface="方正姚体" pitchFamily="2" charset="-122"/>
              <a:ea typeface="方正姚体" pitchFamily="2" charset="-122"/>
              <a:sym typeface="方正姚体" pitchFamily="2" charset="-122"/>
            </a:endParaRPr>
          </a:p>
        </p:txBody>
      </p:sp>
      <p:pic>
        <p:nvPicPr>
          <p:cNvPr id="2" name="图片 1"/>
          <p:cNvPicPr>
            <a:picLocks noChangeAspect="1"/>
          </p:cNvPicPr>
          <p:nvPr/>
        </p:nvPicPr>
        <p:blipFill>
          <a:blip r:embed="rId4"/>
          <a:stretch>
            <a:fillRect/>
          </a:stretch>
        </p:blipFill>
        <p:spPr>
          <a:xfrm>
            <a:off x="888845" y="2482293"/>
            <a:ext cx="4251868" cy="2216648"/>
          </a:xfrm>
          <a:prstGeom prst="rect">
            <a:avLst/>
          </a:prstGeom>
        </p:spPr>
      </p:pic>
      <p:sp>
        <p:nvSpPr>
          <p:cNvPr id="18" name="矩形 35"/>
          <p:cNvSpPr>
            <a:spLocks noChangeArrowheads="1"/>
          </p:cNvSpPr>
          <p:nvPr/>
        </p:nvSpPr>
        <p:spPr bwMode="auto">
          <a:xfrm>
            <a:off x="5994290" y="3391939"/>
            <a:ext cx="43972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3</a:t>
            </a:r>
            <a:r>
              <a:rPr lang="zh-CN" altLang="en-US" sz="2000" b="1" dirty="0">
                <a:solidFill>
                  <a:srgbClr val="000000"/>
                </a:solidFill>
                <a:latin typeface="方正姚体" pitchFamily="2" charset="-122"/>
                <a:ea typeface="方正姚体" pitchFamily="2" charset="-122"/>
                <a:sym typeface="方正姚体" pitchFamily="2" charset="-122"/>
              </a:rPr>
              <a:t>）</a:t>
            </a:r>
            <a:r>
              <a:rPr lang="en-US" altLang="zh-CN" sz="2000" b="1" dirty="0" err="1">
                <a:solidFill>
                  <a:srgbClr val="000000"/>
                </a:solidFill>
                <a:latin typeface="方正姚体" pitchFamily="2" charset="-122"/>
                <a:ea typeface="方正姚体" pitchFamily="2" charset="-122"/>
                <a:sym typeface="方正姚体" pitchFamily="2" charset="-122"/>
              </a:rPr>
              <a:t>load_dim_store</a:t>
            </a:r>
            <a:endParaRPr lang="en-US" altLang="zh-CN" sz="2000" b="1" dirty="0">
              <a:solidFill>
                <a:srgbClr val="000000"/>
              </a:solidFill>
              <a:latin typeface="方正姚体" pitchFamily="2" charset="-122"/>
              <a:ea typeface="方正姚体" pitchFamily="2" charset="-122"/>
              <a:sym typeface="方正姚体" pitchFamily="2" charset="-122"/>
            </a:endParaRPr>
          </a:p>
        </p:txBody>
      </p:sp>
      <p:sp>
        <p:nvSpPr>
          <p:cNvPr id="19" name="矩形 35"/>
          <p:cNvSpPr>
            <a:spLocks noChangeArrowheads="1"/>
          </p:cNvSpPr>
          <p:nvPr/>
        </p:nvSpPr>
        <p:spPr bwMode="auto">
          <a:xfrm>
            <a:off x="5994290" y="4194991"/>
            <a:ext cx="43972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4</a:t>
            </a:r>
            <a:r>
              <a:rPr lang="zh-CN" altLang="en-US" sz="2000" b="1" dirty="0">
                <a:solidFill>
                  <a:srgbClr val="000000"/>
                </a:solidFill>
                <a:latin typeface="方正姚体" pitchFamily="2" charset="-122"/>
                <a:ea typeface="方正姚体" pitchFamily="2" charset="-122"/>
                <a:sym typeface="方正姚体" pitchFamily="2" charset="-122"/>
              </a:rPr>
              <a:t>）</a:t>
            </a:r>
            <a:r>
              <a:rPr lang="en-US" altLang="zh-CN" sz="2000" b="1" dirty="0" err="1">
                <a:solidFill>
                  <a:srgbClr val="000000"/>
                </a:solidFill>
                <a:latin typeface="方正姚体" pitchFamily="2" charset="-122"/>
                <a:ea typeface="方正姚体" pitchFamily="2" charset="-122"/>
                <a:sym typeface="方正姚体" pitchFamily="2" charset="-122"/>
              </a:rPr>
              <a:t>load_dim_actor</a:t>
            </a:r>
            <a:endParaRPr lang="en-US" altLang="zh-CN" sz="2000" b="1" dirty="0">
              <a:solidFill>
                <a:srgbClr val="000000"/>
              </a:solidFill>
              <a:latin typeface="方正姚体" pitchFamily="2" charset="-122"/>
              <a:ea typeface="方正姚体" pitchFamily="2" charset="-122"/>
              <a:sym typeface="方正姚体" pitchFamily="2" charset="-122"/>
            </a:endParaRPr>
          </a:p>
        </p:txBody>
      </p:sp>
    </p:spTree>
    <p:extLst>
      <p:ext uri="{BB962C8B-B14F-4D97-AF65-F5344CB8AC3E}">
        <p14:creationId xmlns:p14="http://schemas.microsoft.com/office/powerpoint/2010/main" val="377026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转换流程</a:t>
            </a:r>
            <a:r>
              <a:rPr lang="en-US" altLang="zh-CN" sz="3200" b="1" dirty="0">
                <a:solidFill>
                  <a:srgbClr val="000000"/>
                </a:solidFill>
                <a:latin typeface="方正姚体" pitchFamily="2" charset="-122"/>
                <a:ea typeface="方正姚体" pitchFamily="2" charset="-122"/>
                <a:sym typeface="方正姚体" pitchFamily="2" charset="-122"/>
              </a:rPr>
              <a:t>-</a:t>
            </a:r>
            <a:r>
              <a:rPr lang="en-US" altLang="zh-CN" sz="3200" b="1" dirty="0" err="1">
                <a:solidFill>
                  <a:srgbClr val="000000"/>
                </a:solidFill>
                <a:latin typeface="方正姚体" pitchFamily="2" charset="-122"/>
                <a:ea typeface="方正姚体" pitchFamily="2" charset="-122"/>
                <a:sym typeface="方正姚体" pitchFamily="2" charset="-122"/>
              </a:rPr>
              <a:t>load_dim_film</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4" name="文本框 36"/>
          <p:cNvSpPr>
            <a:spLocks noChangeArrowheads="1"/>
          </p:cNvSpPr>
          <p:nvPr/>
        </p:nvSpPr>
        <p:spPr bwMode="auto">
          <a:xfrm>
            <a:off x="7837883" y="1844153"/>
            <a:ext cx="2133557"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相对较复杂：</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a:p>
            <a:pPr eaLnBrk="1" hangingPunct="1"/>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同时加载两张表</a:t>
            </a:r>
            <a:r>
              <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film</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和</a:t>
            </a:r>
            <a:r>
              <a:rPr lang="en-US" altLang="zh-CN" sz="1600" dirty="0" err="1">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film_actor_bridge</a:t>
            </a:r>
            <a:r>
              <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a:t>
            </a:r>
          </a:p>
          <a:p>
            <a:pPr eaLnBrk="1" hangingPunct="1"/>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反正则处理（行转列）</a:t>
            </a:r>
            <a:r>
              <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a:t>
            </a:r>
          </a:p>
          <a:p>
            <a:pPr eaLnBrk="1" hangingPunct="1"/>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权重因子计算</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pic>
        <p:nvPicPr>
          <p:cNvPr id="6" name="图片 5"/>
          <p:cNvPicPr>
            <a:picLocks noChangeAspect="1"/>
          </p:cNvPicPr>
          <p:nvPr/>
        </p:nvPicPr>
        <p:blipFill>
          <a:blip r:embed="rId4"/>
          <a:stretch>
            <a:fillRect/>
          </a:stretch>
        </p:blipFill>
        <p:spPr>
          <a:xfrm>
            <a:off x="111084" y="1844153"/>
            <a:ext cx="7415988" cy="4351703"/>
          </a:xfrm>
          <a:prstGeom prst="rect">
            <a:avLst/>
          </a:prstGeom>
        </p:spPr>
      </p:pic>
      <p:pic>
        <p:nvPicPr>
          <p:cNvPr id="7" name="图片 6"/>
          <p:cNvPicPr>
            <a:picLocks noChangeAspect="1"/>
          </p:cNvPicPr>
          <p:nvPr/>
        </p:nvPicPr>
        <p:blipFill>
          <a:blip r:embed="rId5"/>
          <a:stretch>
            <a:fillRect/>
          </a:stretch>
        </p:blipFill>
        <p:spPr>
          <a:xfrm>
            <a:off x="3198812" y="4145678"/>
            <a:ext cx="8353425" cy="2085975"/>
          </a:xfrm>
          <a:prstGeom prst="rect">
            <a:avLst/>
          </a:prstGeom>
        </p:spPr>
      </p:pic>
    </p:spTree>
    <p:extLst>
      <p:ext uri="{BB962C8B-B14F-4D97-AF65-F5344CB8AC3E}">
        <p14:creationId xmlns:p14="http://schemas.microsoft.com/office/powerpoint/2010/main" val="73853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转换流程</a:t>
            </a:r>
            <a:r>
              <a:rPr lang="en-US" altLang="zh-CN" sz="3200" b="1" dirty="0">
                <a:solidFill>
                  <a:srgbClr val="000000"/>
                </a:solidFill>
                <a:latin typeface="方正姚体" pitchFamily="2" charset="-122"/>
                <a:ea typeface="方正姚体" pitchFamily="2" charset="-122"/>
                <a:sym typeface="方正姚体" pitchFamily="2" charset="-122"/>
              </a:rPr>
              <a:t>-</a:t>
            </a:r>
            <a:r>
              <a:rPr lang="zh-CN" altLang="en-US" sz="3200" b="1" dirty="0">
                <a:solidFill>
                  <a:srgbClr val="000000"/>
                </a:solidFill>
                <a:latin typeface="方正姚体" pitchFamily="2" charset="-122"/>
                <a:ea typeface="方正姚体" pitchFamily="2" charset="-122"/>
                <a:sym typeface="方正姚体" pitchFamily="2" charset="-122"/>
              </a:rPr>
              <a:t>加载事实表</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668901"/>
            <a:ext cx="439725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1</a:t>
            </a:r>
            <a:r>
              <a:rPr lang="zh-CN" altLang="en-US" sz="2000" b="1" dirty="0">
                <a:solidFill>
                  <a:srgbClr val="000000"/>
                </a:solidFill>
                <a:latin typeface="方正姚体" pitchFamily="2" charset="-122"/>
                <a:ea typeface="方正姚体" pitchFamily="2" charset="-122"/>
                <a:sym typeface="方正姚体" pitchFamily="2" charset="-122"/>
              </a:rPr>
              <a:t>）事实表调度</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r>
              <a:rPr lang="en-US" altLang="zh-CN" sz="2000" dirty="0">
                <a:solidFill>
                  <a:srgbClr val="000000"/>
                </a:solidFill>
                <a:latin typeface="方正姚体" pitchFamily="2" charset="-122"/>
                <a:ea typeface="方正姚体" pitchFamily="2" charset="-122"/>
                <a:sym typeface="方正姚体" pitchFamily="2" charset="-122"/>
              </a:rPr>
              <a:t>1.</a:t>
            </a:r>
            <a:r>
              <a:rPr lang="zh-CN" altLang="en-US" sz="2000" dirty="0">
                <a:solidFill>
                  <a:srgbClr val="000000"/>
                </a:solidFill>
                <a:latin typeface="方正姚体" pitchFamily="2" charset="-122"/>
                <a:ea typeface="方正姚体" pitchFamily="2" charset="-122"/>
                <a:sym typeface="方正姚体" pitchFamily="2" charset="-122"/>
              </a:rPr>
              <a:t>捕获维度表的更新</a:t>
            </a:r>
            <a:endParaRPr lang="en-US" altLang="zh-CN" sz="2000"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dirty="0">
                <a:solidFill>
                  <a:srgbClr val="000000"/>
                </a:solidFill>
                <a:latin typeface="方正姚体" pitchFamily="2" charset="-122"/>
                <a:ea typeface="方正姚体" pitchFamily="2" charset="-122"/>
                <a:sym typeface="方正姚体" pitchFamily="2" charset="-122"/>
              </a:rPr>
              <a:t>   2.</a:t>
            </a:r>
            <a:r>
              <a:rPr lang="zh-CN" altLang="en-US" sz="2000" dirty="0">
                <a:solidFill>
                  <a:srgbClr val="000000"/>
                </a:solidFill>
                <a:latin typeface="方正姚体" pitchFamily="2" charset="-122"/>
                <a:ea typeface="方正姚体" pitchFamily="2" charset="-122"/>
                <a:sym typeface="方正姚体" pitchFamily="2" charset="-122"/>
              </a:rPr>
              <a:t>时间获取（转为字符串）</a:t>
            </a:r>
            <a:endParaRPr lang="en-US" altLang="zh-CN" sz="2000" dirty="0">
              <a:solidFill>
                <a:srgbClr val="000000"/>
              </a:solidFill>
              <a:latin typeface="方正姚体" pitchFamily="2" charset="-122"/>
              <a:ea typeface="方正姚体" pitchFamily="2" charset="-122"/>
              <a:sym typeface="方正姚体" pitchFamily="2" charset="-122"/>
            </a:endParaRPr>
          </a:p>
          <a:p>
            <a:r>
              <a:rPr lang="en-US" altLang="zh-CN" sz="2000" dirty="0">
                <a:solidFill>
                  <a:srgbClr val="000000"/>
                </a:solidFill>
                <a:latin typeface="方正姚体" pitchFamily="2" charset="-122"/>
                <a:ea typeface="方正姚体" pitchFamily="2" charset="-122"/>
                <a:sym typeface="方正姚体" pitchFamily="2" charset="-122"/>
              </a:rPr>
              <a:t>   3.</a:t>
            </a:r>
            <a:r>
              <a:rPr lang="zh-CN" altLang="en-US" sz="2000" dirty="0">
                <a:solidFill>
                  <a:srgbClr val="000000"/>
                </a:solidFill>
                <a:latin typeface="方正姚体" pitchFamily="2" charset="-122"/>
                <a:ea typeface="方正姚体" pitchFamily="2" charset="-122"/>
                <a:sym typeface="方正姚体" pitchFamily="2" charset="-122"/>
              </a:rPr>
              <a:t>计算度量值，</a:t>
            </a:r>
            <a:r>
              <a:rPr lang="zh-CN" altLang="zh-CN" dirty="0"/>
              <a:t>无归还日期则为</a:t>
            </a:r>
          </a:p>
          <a:p>
            <a:r>
              <a:rPr lang="zh-CN" altLang="zh-CN" dirty="0"/>
              <a:t>当前时间</a:t>
            </a:r>
            <a:r>
              <a:rPr lang="en-US" altLang="zh-CN" dirty="0"/>
              <a:t>-</a:t>
            </a:r>
            <a:r>
              <a:rPr lang="zh-CN" altLang="zh-CN" dirty="0"/>
              <a:t>租借时间</a:t>
            </a:r>
          </a:p>
          <a:p>
            <a:pPr fontAlgn="ctr"/>
            <a:r>
              <a:rPr lang="en-US" altLang="zh-CN" dirty="0"/>
              <a:t>      4. </a:t>
            </a:r>
            <a:r>
              <a:rPr lang="zh-CN" altLang="zh-CN" dirty="0"/>
              <a:t>查询常规维度键（不会变化</a:t>
            </a:r>
            <a:r>
              <a:rPr lang="zh-CN" altLang="en-US" dirty="0"/>
              <a:t>）</a:t>
            </a:r>
            <a:r>
              <a:rPr lang="zh-CN" altLang="zh-CN" dirty="0"/>
              <a:t>如查找库存（</a:t>
            </a:r>
            <a:r>
              <a:rPr lang="en-US" altLang="zh-CN" dirty="0" err="1"/>
              <a:t>inventory_id</a:t>
            </a:r>
            <a:r>
              <a:rPr lang="zh-CN" altLang="zh-CN" dirty="0"/>
              <a:t>）则查询</a:t>
            </a:r>
            <a:r>
              <a:rPr lang="en-US" altLang="zh-CN" dirty="0" err="1"/>
              <a:t>film_id</a:t>
            </a:r>
            <a:r>
              <a:rPr lang="zh-CN" altLang="zh-CN" dirty="0"/>
              <a:t>和</a:t>
            </a:r>
            <a:r>
              <a:rPr lang="en-US" altLang="zh-CN" dirty="0" err="1"/>
              <a:t>store_id</a:t>
            </a:r>
            <a:endParaRPr lang="en-US" altLang="zh-CN" dirty="0"/>
          </a:p>
          <a:p>
            <a:pPr fontAlgn="ctr"/>
            <a:r>
              <a:rPr lang="en-US" altLang="zh-CN" dirty="0"/>
              <a:t>      5. </a:t>
            </a:r>
            <a:r>
              <a:rPr lang="zh-CN" altLang="zh-CN" dirty="0"/>
              <a:t>查询缓慢变化维度键一个</a:t>
            </a:r>
            <a:r>
              <a:rPr lang="en-US" altLang="zh-CN" dirty="0"/>
              <a:t>id</a:t>
            </a:r>
            <a:r>
              <a:rPr lang="zh-CN" altLang="zh-CN" dirty="0"/>
              <a:t>可能对应多行，则还需要时间条件</a:t>
            </a:r>
          </a:p>
          <a:p>
            <a:pPr fontAlgn="ctr"/>
            <a:r>
              <a:rPr lang="en-US" altLang="zh-CN" dirty="0"/>
              <a:t>      6. </a:t>
            </a:r>
            <a:r>
              <a:rPr lang="zh-CN" altLang="zh-CN" dirty="0"/>
              <a:t>加载事实表</a:t>
            </a:r>
          </a:p>
          <a:p>
            <a:r>
              <a:rPr lang="en-US" altLang="zh-CN" dirty="0"/>
              <a:t>      7. </a:t>
            </a:r>
            <a:r>
              <a:rPr lang="zh-CN" altLang="zh-CN" dirty="0"/>
              <a:t>租赁状态变化时更新事实表</a:t>
            </a:r>
          </a:p>
          <a:p>
            <a:pPr eaLnBrk="1" hangingPunct="1"/>
            <a:endParaRPr lang="zh-CN" altLang="en-US" sz="2800" dirty="0">
              <a:solidFill>
                <a:srgbClr val="262626"/>
              </a:solidFill>
              <a:latin typeface="方正姚体" pitchFamily="2" charset="-122"/>
              <a:ea typeface="方正姚体" pitchFamily="2" charset="-122"/>
              <a:sym typeface="方正姚体" pitchFamily="2" charset="-122"/>
            </a:endParaRPr>
          </a:p>
        </p:txBody>
      </p:sp>
      <p:pic>
        <p:nvPicPr>
          <p:cNvPr id="2" name="图片 1"/>
          <p:cNvPicPr>
            <a:picLocks noChangeAspect="1"/>
          </p:cNvPicPr>
          <p:nvPr/>
        </p:nvPicPr>
        <p:blipFill>
          <a:blip r:embed="rId4"/>
          <a:stretch>
            <a:fillRect/>
          </a:stretch>
        </p:blipFill>
        <p:spPr>
          <a:xfrm>
            <a:off x="5218772" y="769897"/>
            <a:ext cx="6314410" cy="5487671"/>
          </a:xfrm>
          <a:prstGeom prst="rect">
            <a:avLst/>
          </a:prstGeom>
        </p:spPr>
      </p:pic>
    </p:spTree>
    <p:extLst>
      <p:ext uri="{BB962C8B-B14F-4D97-AF65-F5344CB8AC3E}">
        <p14:creationId xmlns:p14="http://schemas.microsoft.com/office/powerpoint/2010/main" val="246768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转换流程</a:t>
            </a:r>
            <a:r>
              <a:rPr lang="en-US" altLang="zh-CN" sz="3200" b="1" dirty="0">
                <a:solidFill>
                  <a:srgbClr val="000000"/>
                </a:solidFill>
                <a:latin typeface="方正姚体" pitchFamily="2" charset="-122"/>
                <a:ea typeface="方正姚体" pitchFamily="2" charset="-122"/>
                <a:sym typeface="方正姚体" pitchFamily="2" charset="-122"/>
              </a:rPr>
              <a:t>-</a:t>
            </a:r>
            <a:r>
              <a:rPr lang="zh-CN" altLang="en-US" sz="3200" b="1" dirty="0">
                <a:solidFill>
                  <a:srgbClr val="000000"/>
                </a:solidFill>
                <a:latin typeface="方正姚体" pitchFamily="2" charset="-122"/>
                <a:ea typeface="方正姚体" pitchFamily="2" charset="-122"/>
                <a:sym typeface="方正姚体" pitchFamily="2" charset="-122"/>
              </a:rPr>
              <a:t>作业调度</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518311"/>
            <a:ext cx="1862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000000"/>
                </a:solidFill>
                <a:latin typeface="方正姚体" pitchFamily="2" charset="-122"/>
                <a:ea typeface="方正姚体" pitchFamily="2" charset="-122"/>
                <a:sym typeface="方正姚体" pitchFamily="2" charset="-122"/>
              </a:rPr>
              <a:t>start</a:t>
            </a:r>
            <a:r>
              <a:rPr lang="zh-CN" altLang="en-US" sz="2000" b="1" dirty="0">
                <a:solidFill>
                  <a:srgbClr val="000000"/>
                </a:solidFill>
                <a:latin typeface="方正姚体" pitchFamily="2" charset="-122"/>
                <a:ea typeface="方正姚体" pitchFamily="2" charset="-122"/>
                <a:sym typeface="方正姚体" pitchFamily="2" charset="-122"/>
              </a:rPr>
              <a:t>周期调度：</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pic>
        <p:nvPicPr>
          <p:cNvPr id="3" name="图片 2"/>
          <p:cNvPicPr>
            <a:picLocks noChangeAspect="1"/>
          </p:cNvPicPr>
          <p:nvPr/>
        </p:nvPicPr>
        <p:blipFill>
          <a:blip r:embed="rId4"/>
          <a:stretch>
            <a:fillRect/>
          </a:stretch>
        </p:blipFill>
        <p:spPr>
          <a:xfrm>
            <a:off x="598415" y="2069539"/>
            <a:ext cx="3334215" cy="2495898"/>
          </a:xfrm>
          <a:prstGeom prst="rect">
            <a:avLst/>
          </a:prstGeom>
        </p:spPr>
      </p:pic>
      <p:sp>
        <p:nvSpPr>
          <p:cNvPr id="12" name="矩形 35"/>
          <p:cNvSpPr>
            <a:spLocks noChangeArrowheads="1"/>
          </p:cNvSpPr>
          <p:nvPr/>
        </p:nvSpPr>
        <p:spPr bwMode="auto">
          <a:xfrm>
            <a:off x="5101255" y="1518311"/>
            <a:ext cx="18622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方正姚体" pitchFamily="2" charset="-122"/>
                <a:ea typeface="方正姚体" pitchFamily="2" charset="-122"/>
                <a:sym typeface="方正姚体" pitchFamily="2" charset="-122"/>
              </a:rPr>
              <a:t>总流程：</a:t>
            </a:r>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pic>
        <p:nvPicPr>
          <p:cNvPr id="4" name="图片 3"/>
          <p:cNvPicPr>
            <a:picLocks noChangeAspect="1"/>
          </p:cNvPicPr>
          <p:nvPr/>
        </p:nvPicPr>
        <p:blipFill>
          <a:blip r:embed="rId5"/>
          <a:stretch>
            <a:fillRect/>
          </a:stretch>
        </p:blipFill>
        <p:spPr>
          <a:xfrm>
            <a:off x="4097683" y="3211082"/>
            <a:ext cx="7454554" cy="2191056"/>
          </a:xfrm>
          <a:prstGeom prst="rect">
            <a:avLst/>
          </a:prstGeom>
        </p:spPr>
      </p:pic>
      <p:sp>
        <p:nvSpPr>
          <p:cNvPr id="14" name="矩形 35"/>
          <p:cNvSpPr>
            <a:spLocks noChangeArrowheads="1"/>
          </p:cNvSpPr>
          <p:nvPr/>
        </p:nvSpPr>
        <p:spPr bwMode="auto">
          <a:xfrm>
            <a:off x="4794548" y="2226197"/>
            <a:ext cx="589577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dirty="0"/>
              <a:t>锁标记，代表无条件连接，即前面的转换失败也会进入下一个转换</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spTree>
    <p:extLst>
      <p:ext uri="{BB962C8B-B14F-4D97-AF65-F5344CB8AC3E}">
        <p14:creationId xmlns:p14="http://schemas.microsoft.com/office/powerpoint/2010/main" val="32259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bwMode="auto">
      <p:bgPr>
        <a:gradFill rotWithShape="1">
          <a:gsLst>
            <a:gs pos="0">
              <a:srgbClr val="0F2437"/>
            </a:gs>
            <a:gs pos="50000">
              <a:srgbClr val="284D7A"/>
            </a:gs>
            <a:gs pos="100000">
              <a:srgbClr val="0F2437"/>
            </a:gs>
          </a:gsLst>
          <a:lin ang="5400000" scaled="1"/>
        </a:gradFill>
        <a:effectLst/>
      </p:bgPr>
    </p:bg>
    <p:spTree>
      <p:nvGrpSpPr>
        <p:cNvPr id="1" name=""/>
        <p:cNvGrpSpPr/>
        <p:nvPr/>
      </p:nvGrpSpPr>
      <p:grpSpPr>
        <a:xfrm>
          <a:off x="0" y="0"/>
          <a:ext cx="0" cy="0"/>
          <a:chOff x="0" y="0"/>
          <a:chExt cx="0" cy="0"/>
        </a:xfrm>
      </p:grpSpPr>
      <p:sp>
        <p:nvSpPr>
          <p:cNvPr id="13314" name="任意多边形 25"/>
          <p:cNvSpPr>
            <a:spLocks noChangeAspect="1" noChangeArrowheads="1"/>
          </p:cNvSpPr>
          <p:nvPr/>
        </p:nvSpPr>
        <p:spPr bwMode="auto">
          <a:xfrm rot="10800000">
            <a:off x="1782763" y="0"/>
            <a:ext cx="3582987" cy="1990725"/>
          </a:xfrm>
          <a:custGeom>
            <a:avLst/>
            <a:gdLst>
              <a:gd name="T0" fmla="*/ 3327731 w 3582460"/>
              <a:gd name="T1" fmla="*/ 1990725 h 1991022"/>
              <a:gd name="T2" fmla="*/ 255257 w 3582460"/>
              <a:gd name="T3" fmla="*/ 1990725 h 1991022"/>
              <a:gd name="T4" fmla="*/ 0 w 3582460"/>
              <a:gd name="T5" fmla="*/ 1543934 h 1991022"/>
              <a:gd name="T6" fmla="*/ 882064 w 3582460"/>
              <a:gd name="T7" fmla="*/ 0 h 1991022"/>
              <a:gd name="T8" fmla="*/ 2700923 w 3582460"/>
              <a:gd name="T9" fmla="*/ 0 h 1991022"/>
              <a:gd name="T10" fmla="*/ 3582987 w 3582460"/>
              <a:gd name="T11" fmla="*/ 1543934 h 1991022"/>
              <a:gd name="T12" fmla="*/ 0 60000 65536"/>
              <a:gd name="T13" fmla="*/ 0 60000 65536"/>
              <a:gd name="T14" fmla="*/ 0 60000 65536"/>
              <a:gd name="T15" fmla="*/ 0 60000 65536"/>
              <a:gd name="T16" fmla="*/ 0 60000 65536"/>
              <a:gd name="T17" fmla="*/ 0 60000 65536"/>
              <a:gd name="T18" fmla="*/ 0 w 3582460"/>
              <a:gd name="T19" fmla="*/ 0 h 1991022"/>
              <a:gd name="T20" fmla="*/ 3582460 w 3582460"/>
              <a:gd name="T21" fmla="*/ 1991022 h 1991022"/>
            </a:gdLst>
            <a:ahLst/>
            <a:cxnLst>
              <a:cxn ang="T12">
                <a:pos x="T0" y="T1"/>
              </a:cxn>
              <a:cxn ang="T13">
                <a:pos x="T2" y="T3"/>
              </a:cxn>
              <a:cxn ang="T14">
                <a:pos x="T4" y="T5"/>
              </a:cxn>
              <a:cxn ang="T15">
                <a:pos x="T6" y="T7"/>
              </a:cxn>
              <a:cxn ang="T16">
                <a:pos x="T8" y="T9"/>
              </a:cxn>
              <a:cxn ang="T17">
                <a:pos x="T10" y="T11"/>
              </a:cxn>
            </a:cxnLst>
            <a:rect l="T18" t="T19" r="T20" b="T21"/>
            <a:pathLst>
              <a:path w="3582460" h="1991022">
                <a:moveTo>
                  <a:pt x="3327242" y="1991022"/>
                </a:moveTo>
                <a:lnTo>
                  <a:pt x="255219" y="1991022"/>
                </a:lnTo>
                <a:lnTo>
                  <a:pt x="0" y="1544164"/>
                </a:lnTo>
                <a:lnTo>
                  <a:pt x="881934" y="0"/>
                </a:lnTo>
                <a:lnTo>
                  <a:pt x="2700526" y="0"/>
                </a:lnTo>
                <a:lnTo>
                  <a:pt x="3582460" y="1544164"/>
                </a:lnTo>
                <a:lnTo>
                  <a:pt x="3327242" y="1991022"/>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315" name="任意多边形 26"/>
          <p:cNvSpPr>
            <a:spLocks noChangeAspect="1" noChangeArrowheads="1"/>
          </p:cNvSpPr>
          <p:nvPr/>
        </p:nvSpPr>
        <p:spPr bwMode="auto">
          <a:xfrm rot="10800000">
            <a:off x="0" y="1990725"/>
            <a:ext cx="2484438" cy="3089275"/>
          </a:xfrm>
          <a:custGeom>
            <a:avLst/>
            <a:gdLst>
              <a:gd name="T0" fmla="*/ 2484438 w 2483870"/>
              <a:gd name="T1" fmla="*/ 3089275 h 3088328"/>
              <a:gd name="T2" fmla="*/ 882136 w 2483870"/>
              <a:gd name="T3" fmla="*/ 3089275 h 3088328"/>
              <a:gd name="T4" fmla="*/ 0 w 2483870"/>
              <a:gd name="T5" fmla="*/ 1544638 h 3088328"/>
              <a:gd name="T6" fmla="*/ 882136 w 2483870"/>
              <a:gd name="T7" fmla="*/ 0 h 3088328"/>
              <a:gd name="T8" fmla="*/ 2484438 w 2483870"/>
              <a:gd name="T9" fmla="*/ 0 h 3088328"/>
              <a:gd name="T10" fmla="*/ 0 60000 65536"/>
              <a:gd name="T11" fmla="*/ 0 60000 65536"/>
              <a:gd name="T12" fmla="*/ 0 60000 65536"/>
              <a:gd name="T13" fmla="*/ 0 60000 65536"/>
              <a:gd name="T14" fmla="*/ 0 60000 65536"/>
              <a:gd name="T15" fmla="*/ 0 w 2483870"/>
              <a:gd name="T16" fmla="*/ 0 h 3088328"/>
              <a:gd name="T17" fmla="*/ 2483870 w 2483870"/>
              <a:gd name="T18" fmla="*/ 3088328 h 3088328"/>
            </a:gdLst>
            <a:ahLst/>
            <a:cxnLst>
              <a:cxn ang="T10">
                <a:pos x="T0" y="T1"/>
              </a:cxn>
              <a:cxn ang="T11">
                <a:pos x="T2" y="T3"/>
              </a:cxn>
              <a:cxn ang="T12">
                <a:pos x="T4" y="T5"/>
              </a:cxn>
              <a:cxn ang="T13">
                <a:pos x="T6" y="T7"/>
              </a:cxn>
              <a:cxn ang="T14">
                <a:pos x="T8" y="T9"/>
              </a:cxn>
            </a:cxnLst>
            <a:rect l="T15" t="T16" r="T17" b="T18"/>
            <a:pathLst>
              <a:path w="2483870" h="3088328">
                <a:moveTo>
                  <a:pt x="2483870" y="3088328"/>
                </a:moveTo>
                <a:lnTo>
                  <a:pt x="881934" y="3088328"/>
                </a:lnTo>
                <a:lnTo>
                  <a:pt x="0" y="1544164"/>
                </a:lnTo>
                <a:lnTo>
                  <a:pt x="881934" y="0"/>
                </a:lnTo>
                <a:lnTo>
                  <a:pt x="2483870" y="0"/>
                </a:lnTo>
                <a:lnTo>
                  <a:pt x="2483870" y="3088328"/>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316" name="任意多边形 27"/>
          <p:cNvSpPr>
            <a:spLocks noChangeAspect="1" noChangeArrowheads="1"/>
          </p:cNvSpPr>
          <p:nvPr/>
        </p:nvSpPr>
        <p:spPr bwMode="auto">
          <a:xfrm rot="10800000">
            <a:off x="2065338" y="4154488"/>
            <a:ext cx="4710112" cy="2703512"/>
          </a:xfrm>
          <a:custGeom>
            <a:avLst/>
            <a:gdLst>
              <a:gd name="T0" fmla="*/ 3550571 w 4711161"/>
              <a:gd name="T1" fmla="*/ 2703512 h 2702918"/>
              <a:gd name="T2" fmla="*/ 1159541 w 4711161"/>
              <a:gd name="T3" fmla="*/ 2703512 h 2702918"/>
              <a:gd name="T4" fmla="*/ 0 w 4711161"/>
              <a:gd name="T5" fmla="*/ 672393 h 2702918"/>
              <a:gd name="T6" fmla="*/ 383861 w 4711161"/>
              <a:gd name="T7" fmla="*/ 0 h 2702918"/>
              <a:gd name="T8" fmla="*/ 4326251 w 4711161"/>
              <a:gd name="T9" fmla="*/ 0 h 2702918"/>
              <a:gd name="T10" fmla="*/ 4710112 w 4711161"/>
              <a:gd name="T11" fmla="*/ 672393 h 2702918"/>
              <a:gd name="T12" fmla="*/ 0 60000 65536"/>
              <a:gd name="T13" fmla="*/ 0 60000 65536"/>
              <a:gd name="T14" fmla="*/ 0 60000 65536"/>
              <a:gd name="T15" fmla="*/ 0 60000 65536"/>
              <a:gd name="T16" fmla="*/ 0 60000 65536"/>
              <a:gd name="T17" fmla="*/ 0 60000 65536"/>
              <a:gd name="T18" fmla="*/ 0 w 4711161"/>
              <a:gd name="T19" fmla="*/ 0 h 2702918"/>
              <a:gd name="T20" fmla="*/ 4711161 w 4711161"/>
              <a:gd name="T21" fmla="*/ 2702918 h 2702918"/>
            </a:gdLst>
            <a:ahLst/>
            <a:cxnLst>
              <a:cxn ang="T12">
                <a:pos x="T0" y="T1"/>
              </a:cxn>
              <a:cxn ang="T13">
                <a:pos x="T2" y="T3"/>
              </a:cxn>
              <a:cxn ang="T14">
                <a:pos x="T4" y="T5"/>
              </a:cxn>
              <a:cxn ang="T15">
                <a:pos x="T6" y="T7"/>
              </a:cxn>
              <a:cxn ang="T16">
                <a:pos x="T8" y="T9"/>
              </a:cxn>
              <a:cxn ang="T17">
                <a:pos x="T10" y="T11"/>
              </a:cxn>
            </a:cxnLst>
            <a:rect l="T18" t="T19" r="T20" b="T21"/>
            <a:pathLst>
              <a:path w="4711161" h="2702918">
                <a:moveTo>
                  <a:pt x="3551362" y="2702918"/>
                </a:moveTo>
                <a:lnTo>
                  <a:pt x="1159799" y="2702918"/>
                </a:lnTo>
                <a:lnTo>
                  <a:pt x="0" y="672245"/>
                </a:lnTo>
                <a:lnTo>
                  <a:pt x="383946" y="0"/>
                </a:lnTo>
                <a:lnTo>
                  <a:pt x="4327215" y="0"/>
                </a:lnTo>
                <a:lnTo>
                  <a:pt x="4711161" y="672245"/>
                </a:lnTo>
                <a:lnTo>
                  <a:pt x="3551362" y="2702918"/>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317" name="文本框 28"/>
          <p:cNvSpPr>
            <a:spLocks noChangeArrowheads="1"/>
          </p:cNvSpPr>
          <p:nvPr/>
        </p:nvSpPr>
        <p:spPr bwMode="auto">
          <a:xfrm>
            <a:off x="3651250" y="4822825"/>
            <a:ext cx="175895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b="1">
                <a:solidFill>
                  <a:srgbClr val="284D7A"/>
                </a:solidFill>
                <a:latin typeface="Impact" panose="020B0806030902050204" pitchFamily="34" charset="0"/>
                <a:sym typeface="Impact" panose="020B0806030902050204" pitchFamily="34" charset="0"/>
              </a:rPr>
              <a:t>03</a:t>
            </a:r>
            <a:endParaRPr lang="zh-CN" altLang="en-US" sz="11500" b="1">
              <a:solidFill>
                <a:srgbClr val="284D7A"/>
              </a:solidFill>
              <a:latin typeface="Impact" panose="020B0806030902050204" pitchFamily="34" charset="0"/>
              <a:sym typeface="Impact" panose="020B0806030902050204" pitchFamily="34" charset="0"/>
            </a:endParaRPr>
          </a:p>
        </p:txBody>
      </p:sp>
      <p:sp>
        <p:nvSpPr>
          <p:cNvPr id="13318" name="文本框 30"/>
          <p:cNvSpPr>
            <a:spLocks noChangeArrowheads="1"/>
          </p:cNvSpPr>
          <p:nvPr/>
        </p:nvSpPr>
        <p:spPr bwMode="auto">
          <a:xfrm>
            <a:off x="7327900" y="2772788"/>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Calibri" panose="020F0502020204030204" pitchFamily="34" charset="0"/>
                <a:cs typeface="Calibri" panose="020F0502020204030204" pitchFamily="34" charset="0"/>
                <a:sym typeface="Calibri" panose="020F0502020204030204" pitchFamily="34" charset="0"/>
              </a:rPr>
              <a:t>行业应用</a:t>
            </a:r>
            <a:endParaRPr lang="en-US" altLang="zh-CN" sz="2400" dirty="0">
              <a:solidFill>
                <a:schemeClr val="bg1"/>
              </a:solidFill>
              <a:latin typeface="方正姚体" pitchFamily="2" charset="-122"/>
              <a:sym typeface="方正姚体" pitchFamily="2" charset="-122"/>
            </a:endParaRPr>
          </a:p>
        </p:txBody>
      </p:sp>
      <p:sp>
        <p:nvSpPr>
          <p:cNvPr id="13320" name="直接连接符 42"/>
          <p:cNvSpPr>
            <a:spLocks noChangeShapeType="1"/>
          </p:cNvSpPr>
          <p:nvPr/>
        </p:nvSpPr>
        <p:spPr bwMode="auto">
          <a:xfrm rot="5400000">
            <a:off x="8940007" y="1705768"/>
            <a:ext cx="0" cy="3598863"/>
          </a:xfrm>
          <a:prstGeom prst="line">
            <a:avLst/>
          </a:prstGeom>
          <a:noFill/>
          <a:ln w="12700">
            <a:solidFill>
              <a:srgbClr val="EBEDEC">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金融领域应用</a:t>
            </a:r>
            <a:r>
              <a:rPr lang="en-US" altLang="zh-CN" sz="3200" b="1" dirty="0">
                <a:solidFill>
                  <a:srgbClr val="000000"/>
                </a:solidFill>
                <a:latin typeface="方正姚体" pitchFamily="2" charset="-122"/>
                <a:ea typeface="方正姚体" pitchFamily="2" charset="-122"/>
                <a:sym typeface="方正姚体" pitchFamily="2" charset="-122"/>
              </a:rPr>
              <a:t>—</a:t>
            </a:r>
            <a:r>
              <a:rPr lang="zh-CN" altLang="en-US" sz="3200" b="1" dirty="0">
                <a:solidFill>
                  <a:srgbClr val="000000"/>
                </a:solidFill>
                <a:latin typeface="方正姚体" pitchFamily="2" charset="-122"/>
                <a:ea typeface="方正姚体" pitchFamily="2" charset="-122"/>
                <a:sym typeface="方正姚体" pitchFamily="2" charset="-122"/>
              </a:rPr>
              <a:t>教你如何卖保险</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518311"/>
            <a:ext cx="1862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方正姚体" pitchFamily="2" charset="-122"/>
                <a:ea typeface="方正姚体" pitchFamily="2" charset="-122"/>
                <a:sym typeface="方正姚体" pitchFamily="2" charset="-122"/>
              </a:rPr>
              <a:t>保险领域：</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582680751"/>
              </p:ext>
            </p:extLst>
          </p:nvPr>
        </p:nvGraphicFramePr>
        <p:xfrm>
          <a:off x="512529" y="2111535"/>
          <a:ext cx="5394960" cy="1950720"/>
        </p:xfrm>
        <a:graphic>
          <a:graphicData uri="http://schemas.openxmlformats.org/drawingml/2006/table">
            <a:tbl>
              <a:tblPr/>
              <a:tblGrid>
                <a:gridCol w="1468526">
                  <a:extLst>
                    <a:ext uri="{9D8B030D-6E8A-4147-A177-3AD203B41FA5}">
                      <a16:colId xmlns:a16="http://schemas.microsoft.com/office/drawing/2014/main" val="860558041"/>
                    </a:ext>
                  </a:extLst>
                </a:gridCol>
                <a:gridCol w="3926434">
                  <a:extLst>
                    <a:ext uri="{9D8B030D-6E8A-4147-A177-3AD203B41FA5}">
                      <a16:colId xmlns:a16="http://schemas.microsoft.com/office/drawing/2014/main" val="976345568"/>
                    </a:ext>
                  </a:extLst>
                </a:gridCol>
              </a:tblGrid>
              <a:tr h="0">
                <a:tc>
                  <a:txBody>
                    <a:bodyPr/>
                    <a:lstStyle/>
                    <a:p>
                      <a:pPr marL="0" marR="0" fontAlgn="t">
                        <a:spcBef>
                          <a:spcPts val="0"/>
                        </a:spcBef>
                        <a:spcAft>
                          <a:spcPts val="0"/>
                        </a:spcAft>
                      </a:pPr>
                      <a:r>
                        <a:rPr lang="zh-CN" sz="1100">
                          <a:effectLst/>
                          <a:ea typeface="Microsoft YaHei" panose="020B0503020204020204" pitchFamily="34" charset="-122"/>
                        </a:rPr>
                        <a:t>医疗保险欺诈与滥用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解决理赔效率和利润平衡问题：</a:t>
                      </a:r>
                    </a:p>
                    <a:p>
                      <a:pPr marL="0" marR="0" fontAlgn="t">
                        <a:spcBef>
                          <a:spcPts val="0"/>
                        </a:spcBef>
                        <a:spcAft>
                          <a:spcPts val="0"/>
                        </a:spcAft>
                      </a:pPr>
                      <a:r>
                        <a:rPr lang="zh-CN" sz="1100" dirty="0">
                          <a:effectLst/>
                          <a:ea typeface="Microsoft YaHei" panose="020B0503020204020204" pitchFamily="34" charset="-122"/>
                        </a:rPr>
                        <a:t>对欺诈可能性进行分类评级，协助无问题案件快速过关。</a:t>
                      </a:r>
                      <a:r>
                        <a:rPr lang="en-US" sz="1100" dirty="0">
                          <a:effectLst/>
                          <a:ea typeface="Calibri" panose="020F0502020204030204" pitchFamily="34" charset="0"/>
                        </a:rPr>
                        <a:t> </a:t>
                      </a:r>
                      <a:endParaRPr lang="zh-CN" sz="11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56915732"/>
                  </a:ext>
                </a:extLst>
              </a:tr>
              <a:tr h="0">
                <a:tc>
                  <a:txBody>
                    <a:bodyPr/>
                    <a:lstStyle/>
                    <a:p>
                      <a:pPr marL="0" marR="0" fontAlgn="t">
                        <a:spcBef>
                          <a:spcPts val="0"/>
                        </a:spcBef>
                        <a:spcAft>
                          <a:spcPts val="0"/>
                        </a:spcAft>
                      </a:pPr>
                      <a:r>
                        <a:rPr lang="zh-CN" sz="1100">
                          <a:effectLst/>
                          <a:ea typeface="Microsoft YaHei" panose="020B0503020204020204" pitchFamily="34" charset="-122"/>
                        </a:rPr>
                        <a:t>车险欺诈分析</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业务员和修车厂勾结侦测、理赔欺诈追查等</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4758660"/>
                  </a:ext>
                </a:extLst>
              </a:tr>
              <a:tr h="0">
                <a:tc>
                  <a:txBody>
                    <a:bodyPr/>
                    <a:lstStyle/>
                    <a:p>
                      <a:pPr marL="0" marR="0" fontAlgn="t">
                        <a:spcBef>
                          <a:spcPts val="0"/>
                        </a:spcBef>
                        <a:spcAft>
                          <a:spcPts val="0"/>
                        </a:spcAft>
                      </a:pPr>
                      <a:r>
                        <a:rPr lang="zh-CN" sz="1100">
                          <a:effectLst/>
                          <a:ea typeface="Microsoft YaHei" panose="020B0503020204020204" pitchFamily="34" charset="-122"/>
                        </a:rPr>
                        <a:t>业务风险分析</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决策树判断投保人发生风险而索赔的概率；</a:t>
                      </a:r>
                    </a:p>
                    <a:p>
                      <a:pPr marL="0" marR="0" fontAlgn="t">
                        <a:spcBef>
                          <a:spcPts val="0"/>
                        </a:spcBef>
                        <a:spcAft>
                          <a:spcPts val="0"/>
                        </a:spcAft>
                      </a:pPr>
                      <a:r>
                        <a:rPr lang="zh-CN" sz="1100">
                          <a:effectLst/>
                          <a:ea typeface="Microsoft YaHei" panose="020B0503020204020204" pitchFamily="34" charset="-122"/>
                        </a:rPr>
                        <a:t>关联规则发现索赔率高的人的特征</a:t>
                      </a:r>
                      <a:r>
                        <a:rPr lang="en-US" sz="1100">
                          <a:effectLst/>
                          <a:ea typeface="Calibri" panose="020F0502020204030204" pitchFamily="34" charset="0"/>
                        </a:rPr>
                        <a:t> </a:t>
                      </a:r>
                      <a:endParaRPr lang="zh-CN" sz="11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72068738"/>
                  </a:ext>
                </a:extLst>
              </a:tr>
              <a:tr h="0">
                <a:tc>
                  <a:txBody>
                    <a:bodyPr/>
                    <a:lstStyle/>
                    <a:p>
                      <a:pPr marL="0" marR="0" fontAlgn="t">
                        <a:spcBef>
                          <a:spcPts val="0"/>
                        </a:spcBef>
                        <a:spcAft>
                          <a:spcPts val="0"/>
                        </a:spcAft>
                      </a:pPr>
                      <a:r>
                        <a:rPr lang="zh-CN" sz="1100">
                          <a:effectLst/>
                          <a:ea typeface="Microsoft YaHei" panose="020B0503020204020204" pitchFamily="34" charset="-122"/>
                        </a:rPr>
                        <a:t>维持保单持有率</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流失预警，挽留客户</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23465833"/>
                  </a:ext>
                </a:extLst>
              </a:tr>
              <a:tr h="0">
                <a:tc>
                  <a:txBody>
                    <a:bodyPr/>
                    <a:lstStyle/>
                    <a:p>
                      <a:pPr marL="0" marR="0" fontAlgn="t">
                        <a:spcBef>
                          <a:spcPts val="0"/>
                        </a:spcBef>
                        <a:spcAft>
                          <a:spcPts val="0"/>
                        </a:spcAft>
                      </a:pPr>
                      <a:r>
                        <a:rPr lang="zh-CN" sz="1100">
                          <a:effectLst/>
                          <a:ea typeface="Microsoft YaHei" panose="020B0503020204020204" pitchFamily="34" charset="-122"/>
                        </a:rPr>
                        <a:t>客户再销售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给同一客户定制险种销售组合（建立顾客消费周期时序关系）</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82355340"/>
                  </a:ext>
                </a:extLst>
              </a:tr>
              <a:tr h="0">
                <a:tc>
                  <a:txBody>
                    <a:bodyPr/>
                    <a:lstStyle/>
                    <a:p>
                      <a:pPr marL="0" marR="0" fontAlgn="t">
                        <a:spcBef>
                          <a:spcPts val="0"/>
                        </a:spcBef>
                        <a:spcAft>
                          <a:spcPts val="0"/>
                        </a:spcAft>
                      </a:pPr>
                      <a:r>
                        <a:rPr lang="en-US" sz="1100">
                          <a:effectLst/>
                          <a:ea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497892452"/>
                  </a:ext>
                </a:extLst>
              </a:tr>
            </a:tbl>
          </a:graphicData>
        </a:graphic>
      </p:graphicFrame>
      <p:sp>
        <p:nvSpPr>
          <p:cNvPr id="12" name="矩形 35"/>
          <p:cNvSpPr>
            <a:spLocks noChangeArrowheads="1"/>
          </p:cNvSpPr>
          <p:nvPr/>
        </p:nvSpPr>
        <p:spPr bwMode="auto">
          <a:xfrm>
            <a:off x="6218236" y="1518311"/>
            <a:ext cx="18622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000000"/>
                </a:solidFill>
                <a:latin typeface="方正姚体" pitchFamily="2" charset="-122"/>
                <a:ea typeface="方正姚体" pitchFamily="2" charset="-122"/>
                <a:sym typeface="方正姚体" pitchFamily="2" charset="-122"/>
              </a:rPr>
              <a:t>现有如下基础数据：</a:t>
            </a:r>
            <a:endParaRPr lang="en-US" altLang="zh-CN" sz="2000"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pic>
        <p:nvPicPr>
          <p:cNvPr id="4" name="图片 3"/>
          <p:cNvPicPr>
            <a:picLocks noChangeAspect="1"/>
          </p:cNvPicPr>
          <p:nvPr/>
        </p:nvPicPr>
        <p:blipFill>
          <a:blip r:embed="rId4"/>
          <a:stretch>
            <a:fillRect/>
          </a:stretch>
        </p:blipFill>
        <p:spPr>
          <a:xfrm>
            <a:off x="6081828" y="2155690"/>
            <a:ext cx="5436999" cy="3475676"/>
          </a:xfrm>
          <a:prstGeom prst="rect">
            <a:avLst/>
          </a:prstGeom>
        </p:spPr>
      </p:pic>
    </p:spTree>
    <p:extLst>
      <p:ext uri="{BB962C8B-B14F-4D97-AF65-F5344CB8AC3E}">
        <p14:creationId xmlns:p14="http://schemas.microsoft.com/office/powerpoint/2010/main" val="51850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金融领域应用</a:t>
            </a:r>
            <a:r>
              <a:rPr lang="en-US" altLang="zh-CN" sz="3600" b="1" dirty="0">
                <a:solidFill>
                  <a:srgbClr val="000000"/>
                </a:solidFill>
                <a:latin typeface="方正姚体" pitchFamily="2" charset="-122"/>
                <a:ea typeface="方正姚体" pitchFamily="2" charset="-122"/>
                <a:sym typeface="方正姚体" pitchFamily="2" charset="-122"/>
              </a:rPr>
              <a:t>—</a:t>
            </a:r>
            <a:r>
              <a:rPr lang="zh-CN" altLang="en-US" sz="3600" b="1" dirty="0">
                <a:solidFill>
                  <a:srgbClr val="000000"/>
                </a:solidFill>
                <a:latin typeface="方正姚体" pitchFamily="2" charset="-122"/>
                <a:ea typeface="方正姚体" pitchFamily="2" charset="-122"/>
                <a:sym typeface="方正姚体" pitchFamily="2" charset="-122"/>
              </a:rPr>
              <a:t>教你如何卖保险</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518311"/>
            <a:ext cx="22306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方正姚体" pitchFamily="2" charset="-122"/>
                <a:ea typeface="方正姚体" pitchFamily="2" charset="-122"/>
                <a:sym typeface="方正姚体" pitchFamily="2" charset="-122"/>
              </a:rPr>
              <a:t>概化预处理：</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r>
              <a:rPr lang="zh-CN" altLang="en-US" sz="2000" dirty="0">
                <a:solidFill>
                  <a:srgbClr val="000000"/>
                </a:solidFill>
                <a:latin typeface="方正姚体" pitchFamily="2" charset="-122"/>
                <a:ea typeface="方正姚体" pitchFamily="2" charset="-122"/>
                <a:sym typeface="方正姚体" pitchFamily="2" charset="-122"/>
              </a:rPr>
              <a:t>处理方式如下：</a:t>
            </a:r>
            <a:endParaRPr lang="zh-CN" altLang="en-US" sz="2800" dirty="0">
              <a:solidFill>
                <a:srgbClr val="262626"/>
              </a:solidFill>
              <a:latin typeface="方正姚体" pitchFamily="2" charset="-122"/>
              <a:ea typeface="方正姚体" pitchFamily="2" charset="-122"/>
              <a:sym typeface="方正姚体"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29442779"/>
              </p:ext>
            </p:extLst>
          </p:nvPr>
        </p:nvGraphicFramePr>
        <p:xfrm>
          <a:off x="949605" y="2461233"/>
          <a:ext cx="3587190" cy="1884680"/>
        </p:xfrm>
        <a:graphic>
          <a:graphicData uri="http://schemas.openxmlformats.org/drawingml/2006/table">
            <a:tbl>
              <a:tblPr/>
              <a:tblGrid>
                <a:gridCol w="1045159">
                  <a:extLst>
                    <a:ext uri="{9D8B030D-6E8A-4147-A177-3AD203B41FA5}">
                      <a16:colId xmlns:a16="http://schemas.microsoft.com/office/drawing/2014/main" val="4021036125"/>
                    </a:ext>
                  </a:extLst>
                </a:gridCol>
                <a:gridCol w="630936">
                  <a:extLst>
                    <a:ext uri="{9D8B030D-6E8A-4147-A177-3AD203B41FA5}">
                      <a16:colId xmlns:a16="http://schemas.microsoft.com/office/drawing/2014/main" val="2341386465"/>
                    </a:ext>
                  </a:extLst>
                </a:gridCol>
                <a:gridCol w="770839">
                  <a:extLst>
                    <a:ext uri="{9D8B030D-6E8A-4147-A177-3AD203B41FA5}">
                      <a16:colId xmlns:a16="http://schemas.microsoft.com/office/drawing/2014/main" val="3389748198"/>
                    </a:ext>
                  </a:extLst>
                </a:gridCol>
                <a:gridCol w="627278">
                  <a:extLst>
                    <a:ext uri="{9D8B030D-6E8A-4147-A177-3AD203B41FA5}">
                      <a16:colId xmlns:a16="http://schemas.microsoft.com/office/drawing/2014/main" val="1585651085"/>
                    </a:ext>
                  </a:extLst>
                </a:gridCol>
                <a:gridCol w="512978">
                  <a:extLst>
                    <a:ext uri="{9D8B030D-6E8A-4147-A177-3AD203B41FA5}">
                      <a16:colId xmlns:a16="http://schemas.microsoft.com/office/drawing/2014/main" val="3385645924"/>
                    </a:ext>
                  </a:extLst>
                </a:gridCol>
              </a:tblGrid>
              <a:tr h="0">
                <a:tc>
                  <a:txBody>
                    <a:bodyPr/>
                    <a:lstStyle/>
                    <a:p>
                      <a:pPr marL="0" marR="0" fontAlgn="t">
                        <a:spcBef>
                          <a:spcPts val="0"/>
                        </a:spcBef>
                        <a:spcAft>
                          <a:spcPts val="0"/>
                        </a:spcAft>
                      </a:pPr>
                      <a:r>
                        <a:rPr lang="zh-CN" sz="1100" dirty="0">
                          <a:effectLst/>
                          <a:ea typeface="Microsoft YaHei" panose="020B0503020204020204" pitchFamily="34" charset="-122"/>
                        </a:rPr>
                        <a:t>描述</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80616504"/>
                  </a:ext>
                </a:extLst>
              </a:tr>
              <a:tr h="0">
                <a:tc>
                  <a:txBody>
                    <a:bodyPr/>
                    <a:lstStyle/>
                    <a:p>
                      <a:pPr marL="0" marR="0" fontAlgn="t">
                        <a:spcBef>
                          <a:spcPts val="0"/>
                        </a:spcBef>
                        <a:spcAft>
                          <a:spcPts val="0"/>
                        </a:spcAft>
                      </a:pPr>
                      <a:r>
                        <a:rPr lang="en-US" sz="1100">
                          <a:effectLst/>
                          <a:ea typeface="Microsoft YaHei" panose="020B0503020204020204" pitchFamily="34" charset="-122"/>
                        </a:rPr>
                        <a:t>A-</a:t>
                      </a:r>
                      <a:r>
                        <a:rPr lang="zh-CN" sz="1100">
                          <a:effectLst/>
                          <a:ea typeface="Microsoft YaHei" panose="020B0503020204020204" pitchFamily="34" charset="-122"/>
                        </a:rPr>
                        <a:t>年龄</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&lt;=25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25~35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35~45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&gt;=45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9698862"/>
                  </a:ext>
                </a:extLst>
              </a:tr>
              <a:tr h="0">
                <a:tc>
                  <a:txBody>
                    <a:bodyPr/>
                    <a:lstStyle/>
                    <a:p>
                      <a:pPr marL="0" marR="0" fontAlgn="t">
                        <a:spcBef>
                          <a:spcPts val="0"/>
                        </a:spcBef>
                        <a:spcAft>
                          <a:spcPts val="0"/>
                        </a:spcAft>
                      </a:pPr>
                      <a:r>
                        <a:rPr lang="en-US" sz="1100">
                          <a:effectLst/>
                          <a:ea typeface="Microsoft YaHei" panose="020B0503020204020204" pitchFamily="34" charset="-122"/>
                        </a:rPr>
                        <a:t>B-</a:t>
                      </a:r>
                      <a:r>
                        <a:rPr lang="zh-CN" sz="1100">
                          <a:effectLst/>
                          <a:ea typeface="Microsoft YaHei" panose="020B0503020204020204" pitchFamily="34" charset="-122"/>
                        </a:rPr>
                        <a:t>性别</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女</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男</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76857910"/>
                  </a:ext>
                </a:extLst>
              </a:tr>
              <a:tr h="0">
                <a:tc>
                  <a:txBody>
                    <a:bodyPr/>
                    <a:lstStyle/>
                    <a:p>
                      <a:pPr marL="0" marR="0" fontAlgn="t">
                        <a:spcBef>
                          <a:spcPts val="0"/>
                        </a:spcBef>
                        <a:spcAft>
                          <a:spcPts val="0"/>
                        </a:spcAft>
                      </a:pPr>
                      <a:r>
                        <a:rPr lang="en-US" sz="1100">
                          <a:effectLst/>
                          <a:ea typeface="Microsoft YaHei" panose="020B0503020204020204" pitchFamily="34" charset="-122"/>
                        </a:rPr>
                        <a:t>C-</a:t>
                      </a:r>
                      <a:r>
                        <a:rPr lang="zh-CN" sz="1100">
                          <a:effectLst/>
                          <a:ea typeface="Microsoft YaHei" panose="020B0503020204020204" pitchFamily="34" charset="-122"/>
                        </a:rPr>
                        <a:t>健康状况</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良好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一般</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较差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12217219"/>
                  </a:ext>
                </a:extLst>
              </a:tr>
              <a:tr h="0">
                <a:tc>
                  <a:txBody>
                    <a:bodyPr/>
                    <a:lstStyle/>
                    <a:p>
                      <a:pPr marL="0" marR="0" fontAlgn="t">
                        <a:spcBef>
                          <a:spcPts val="0"/>
                        </a:spcBef>
                        <a:spcAft>
                          <a:spcPts val="0"/>
                        </a:spcAft>
                      </a:pPr>
                      <a:r>
                        <a:rPr lang="en-US" sz="1100">
                          <a:effectLst/>
                          <a:ea typeface="Microsoft YaHei" panose="020B0503020204020204" pitchFamily="34" charset="-122"/>
                        </a:rPr>
                        <a:t>D-</a:t>
                      </a:r>
                      <a:r>
                        <a:rPr lang="zh-CN" sz="1100">
                          <a:effectLst/>
                          <a:ea typeface="Microsoft YaHei" panose="020B0503020204020204" pitchFamily="34" charset="-122"/>
                        </a:rPr>
                        <a:t>工作单位</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外资</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非外资</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32567528"/>
                  </a:ext>
                </a:extLst>
              </a:tr>
              <a:tr h="0">
                <a:tc>
                  <a:txBody>
                    <a:bodyPr/>
                    <a:lstStyle/>
                    <a:p>
                      <a:pPr marL="0" marR="0" fontAlgn="t">
                        <a:spcBef>
                          <a:spcPts val="0"/>
                        </a:spcBef>
                        <a:spcAft>
                          <a:spcPts val="0"/>
                        </a:spcAft>
                      </a:pPr>
                      <a:r>
                        <a:rPr lang="en-US" sz="1100">
                          <a:effectLst/>
                          <a:ea typeface="Microsoft YaHei" panose="020B0503020204020204" pitchFamily="34" charset="-122"/>
                        </a:rPr>
                        <a:t>E-</a:t>
                      </a:r>
                      <a:r>
                        <a:rPr lang="zh-CN" sz="1100">
                          <a:effectLst/>
                          <a:ea typeface="Microsoft YaHei" panose="020B0503020204020204" pitchFamily="34" charset="-122"/>
                        </a:rPr>
                        <a:t>工资档次</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高</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较高</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中</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低</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30046968"/>
                  </a:ext>
                </a:extLst>
              </a:tr>
              <a:tr h="0">
                <a:tc>
                  <a:txBody>
                    <a:bodyPr/>
                    <a:lstStyle/>
                    <a:p>
                      <a:pPr marL="0" marR="0" fontAlgn="t">
                        <a:spcBef>
                          <a:spcPts val="0"/>
                        </a:spcBef>
                        <a:spcAft>
                          <a:spcPts val="0"/>
                        </a:spcAft>
                      </a:pPr>
                      <a:r>
                        <a:rPr lang="en-US" sz="1100">
                          <a:effectLst/>
                          <a:ea typeface="Microsoft YaHei" panose="020B0503020204020204" pitchFamily="34" charset="-122"/>
                        </a:rPr>
                        <a:t>F-</a:t>
                      </a:r>
                      <a:r>
                        <a:rPr lang="zh-CN" sz="1100">
                          <a:effectLst/>
                          <a:ea typeface="Microsoft YaHei" panose="020B0503020204020204" pitchFamily="34" charset="-122"/>
                        </a:rPr>
                        <a:t>是否索赔过</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索赔过</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未索赔过</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81382182"/>
                  </a:ext>
                </a:extLst>
              </a:tr>
            </a:tbl>
          </a:graphicData>
        </a:graphic>
      </p:graphicFrame>
      <p:sp>
        <p:nvSpPr>
          <p:cNvPr id="17" name="矩形 35"/>
          <p:cNvSpPr>
            <a:spLocks noChangeArrowheads="1"/>
          </p:cNvSpPr>
          <p:nvPr/>
        </p:nvSpPr>
        <p:spPr bwMode="auto">
          <a:xfrm>
            <a:off x="5397390" y="1551764"/>
            <a:ext cx="22306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000000"/>
                </a:solidFill>
                <a:latin typeface="方正姚体" pitchFamily="2" charset="-122"/>
                <a:ea typeface="方正姚体" pitchFamily="2" charset="-122"/>
                <a:sym typeface="方正姚体" pitchFamily="2" charset="-122"/>
              </a:rPr>
              <a:t>预处理结果如下：</a:t>
            </a:r>
            <a:endParaRPr lang="zh-CN" altLang="en-US" sz="2800" dirty="0">
              <a:solidFill>
                <a:srgbClr val="262626"/>
              </a:solidFill>
              <a:latin typeface="方正姚体" pitchFamily="2" charset="-122"/>
              <a:ea typeface="方正姚体" pitchFamily="2" charset="-122"/>
              <a:sym typeface="方正姚体" pitchFamily="2" charset="-122"/>
            </a:endParaRPr>
          </a:p>
        </p:txBody>
      </p:sp>
      <p:pic>
        <p:nvPicPr>
          <p:cNvPr id="6" name="图片 5"/>
          <p:cNvPicPr>
            <a:picLocks noChangeAspect="1"/>
          </p:cNvPicPr>
          <p:nvPr/>
        </p:nvPicPr>
        <p:blipFill>
          <a:blip r:embed="rId4"/>
          <a:stretch>
            <a:fillRect/>
          </a:stretch>
        </p:blipFill>
        <p:spPr>
          <a:xfrm>
            <a:off x="4708161" y="2007874"/>
            <a:ext cx="6672710" cy="3531301"/>
          </a:xfrm>
          <a:prstGeom prst="rect">
            <a:avLst/>
          </a:prstGeom>
        </p:spPr>
      </p:pic>
    </p:spTree>
    <p:extLst>
      <p:ext uri="{BB962C8B-B14F-4D97-AF65-F5344CB8AC3E}">
        <p14:creationId xmlns:p14="http://schemas.microsoft.com/office/powerpoint/2010/main" val="140961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金融领域应用</a:t>
            </a:r>
            <a:r>
              <a:rPr lang="en-US" altLang="zh-CN" sz="3600" b="1" dirty="0">
                <a:solidFill>
                  <a:srgbClr val="000000"/>
                </a:solidFill>
                <a:latin typeface="方正姚体" pitchFamily="2" charset="-122"/>
                <a:ea typeface="方正姚体" pitchFamily="2" charset="-122"/>
                <a:sym typeface="方正姚体" pitchFamily="2" charset="-122"/>
              </a:rPr>
              <a:t>—</a:t>
            </a:r>
            <a:r>
              <a:rPr lang="zh-CN" altLang="en-US" sz="3600" b="1" dirty="0">
                <a:solidFill>
                  <a:srgbClr val="000000"/>
                </a:solidFill>
                <a:latin typeface="方正姚体" pitchFamily="2" charset="-122"/>
                <a:ea typeface="方正姚体" pitchFamily="2" charset="-122"/>
                <a:sym typeface="方正姚体" pitchFamily="2" charset="-122"/>
              </a:rPr>
              <a:t>教你如何卖保险</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518311"/>
            <a:ext cx="3311759"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err="1">
                <a:solidFill>
                  <a:srgbClr val="000000"/>
                </a:solidFill>
                <a:latin typeface="方正姚体" pitchFamily="2" charset="-122"/>
                <a:ea typeface="方正姚体" pitchFamily="2" charset="-122"/>
                <a:sym typeface="方正姚体" pitchFamily="2" charset="-122"/>
              </a:rPr>
              <a:t>Apriori</a:t>
            </a:r>
            <a:r>
              <a:rPr lang="zh-CN" altLang="en-US" sz="2000" b="1" dirty="0">
                <a:solidFill>
                  <a:srgbClr val="000000"/>
                </a:solidFill>
                <a:latin typeface="方正姚体" pitchFamily="2" charset="-122"/>
                <a:ea typeface="方正姚体" pitchFamily="2" charset="-122"/>
                <a:sym typeface="方正姚体" pitchFamily="2" charset="-122"/>
              </a:rPr>
              <a:t>算法：</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zh-CN" altLang="en-US" sz="1600" b="1" dirty="0">
                <a:solidFill>
                  <a:srgbClr val="000000"/>
                </a:solidFill>
                <a:latin typeface="方正姚体" pitchFamily="2" charset="-122"/>
                <a:ea typeface="方正姚体" pitchFamily="2" charset="-122"/>
                <a:sym typeface="方正姚体" pitchFamily="2" charset="-122"/>
              </a:rPr>
              <a:t>确定强关联规则</a:t>
            </a:r>
            <a:r>
              <a:rPr lang="zh-CN" altLang="en-US" sz="2000" b="1" dirty="0">
                <a:solidFill>
                  <a:srgbClr val="000000"/>
                </a:solidFill>
                <a:latin typeface="方正姚体" pitchFamily="2" charset="-122"/>
                <a:ea typeface="方正姚体" pitchFamily="2" charset="-122"/>
                <a:sym typeface="方正姚体" pitchFamily="2" charset="-122"/>
              </a:rPr>
              <a:t>：</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zh-CN" altLang="zh-CN" sz="1200" dirty="0"/>
              <a:t>确定最小支持度为</a:t>
            </a:r>
            <a:r>
              <a:rPr lang="en-US" altLang="zh-CN" sz="1200" dirty="0"/>
              <a:t>40%</a:t>
            </a:r>
            <a:r>
              <a:rPr lang="zh-CN" altLang="zh-CN" sz="1200" dirty="0"/>
              <a:t>（同时出现频率）且最小置信度（条件出现的情况下，结果出现的概率）为</a:t>
            </a:r>
            <a:r>
              <a:rPr lang="en-US" altLang="zh-CN" sz="1200" dirty="0"/>
              <a:t>80%</a:t>
            </a:r>
            <a:r>
              <a:rPr lang="zh-CN" altLang="zh-CN" sz="1200" dirty="0"/>
              <a:t>为强关联规则。</a:t>
            </a:r>
            <a:endParaRPr lang="en-US" altLang="zh-CN" sz="1200" dirty="0"/>
          </a:p>
          <a:p>
            <a:pPr eaLnBrk="1" hangingPunct="1"/>
            <a:endParaRPr lang="en-US" altLang="zh-CN" sz="1200" dirty="0"/>
          </a:p>
          <a:p>
            <a:pPr eaLnBrk="1" hangingPunct="1"/>
            <a:r>
              <a:rPr lang="zh-CN" altLang="en-US" sz="1200" b="1" dirty="0">
                <a:solidFill>
                  <a:srgbClr val="000000"/>
                </a:solidFill>
                <a:latin typeface="方正姚体" pitchFamily="2" charset="-122"/>
                <a:ea typeface="方正姚体" pitchFamily="2" charset="-122"/>
                <a:sym typeface="方正姚体" pitchFamily="2" charset="-122"/>
              </a:rPr>
              <a:t>通过</a:t>
            </a:r>
            <a:endParaRPr lang="en-US" altLang="zh-CN" sz="14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1600" dirty="0">
                <a:solidFill>
                  <a:srgbClr val="262626"/>
                </a:solidFill>
                <a:latin typeface="方正姚体" pitchFamily="2" charset="-122"/>
                <a:ea typeface="方正姚体" pitchFamily="2" charset="-122"/>
                <a:sym typeface="方正姚体" pitchFamily="2" charset="-122"/>
              </a:rPr>
              <a:t>C1-&gt;L1-&gt;L2-&gt;L3-&gt;L4</a:t>
            </a:r>
          </a:p>
          <a:p>
            <a:pPr eaLnBrk="1" hangingPunct="1"/>
            <a:r>
              <a:rPr lang="zh-CN" altLang="en-US" sz="1400" b="1" dirty="0">
                <a:solidFill>
                  <a:srgbClr val="262626"/>
                </a:solidFill>
                <a:latin typeface="方正姚体" pitchFamily="2" charset="-122"/>
                <a:ea typeface="方正姚体" pitchFamily="2" charset="-122"/>
                <a:sym typeface="方正姚体" pitchFamily="2" charset="-122"/>
              </a:rPr>
              <a:t>过程</a:t>
            </a:r>
            <a:endParaRPr lang="en-US" altLang="zh-CN" sz="1400" b="1" dirty="0">
              <a:solidFill>
                <a:srgbClr val="262626"/>
              </a:solidFill>
              <a:latin typeface="方正姚体" pitchFamily="2" charset="-122"/>
              <a:ea typeface="方正姚体" pitchFamily="2" charset="-122"/>
              <a:sym typeface="方正姚体" pitchFamily="2" charset="-122"/>
            </a:endParaRPr>
          </a:p>
          <a:p>
            <a:pPr eaLnBrk="1" hangingPunct="1"/>
            <a:endParaRPr lang="en-US" altLang="zh-CN" sz="1400" b="1" dirty="0">
              <a:solidFill>
                <a:srgbClr val="262626"/>
              </a:solidFill>
              <a:latin typeface="方正姚体" pitchFamily="2" charset="-122"/>
              <a:ea typeface="方正姚体" pitchFamily="2" charset="-122"/>
              <a:sym typeface="方正姚体" pitchFamily="2" charset="-122"/>
            </a:endParaRPr>
          </a:p>
          <a:p>
            <a:pPr eaLnBrk="1" hangingPunct="1"/>
            <a:r>
              <a:rPr lang="zh-CN" altLang="en-US" sz="1400" b="1" dirty="0">
                <a:solidFill>
                  <a:srgbClr val="262626"/>
                </a:solidFill>
                <a:latin typeface="方正姚体" pitchFamily="2" charset="-122"/>
                <a:ea typeface="方正姚体" pitchFamily="2" charset="-122"/>
                <a:sym typeface="方正姚体" pitchFamily="2" charset="-122"/>
              </a:rPr>
              <a:t>最终找到一个频繁</a:t>
            </a:r>
            <a:r>
              <a:rPr lang="en-US" altLang="zh-CN" sz="1400" b="1" dirty="0">
                <a:solidFill>
                  <a:srgbClr val="262626"/>
                </a:solidFill>
                <a:latin typeface="方正姚体" pitchFamily="2" charset="-122"/>
                <a:ea typeface="方正姚体" pitchFamily="2" charset="-122"/>
                <a:sym typeface="方正姚体" pitchFamily="2" charset="-122"/>
              </a:rPr>
              <a:t>4</a:t>
            </a:r>
            <a:r>
              <a:rPr lang="zh-CN" altLang="en-US" sz="1400" b="1" dirty="0">
                <a:solidFill>
                  <a:srgbClr val="262626"/>
                </a:solidFill>
                <a:latin typeface="方正姚体" pitchFamily="2" charset="-122"/>
                <a:ea typeface="方正姚体" pitchFamily="2" charset="-122"/>
                <a:sym typeface="方正姚体" pitchFamily="2" charset="-122"/>
              </a:rPr>
              <a:t>项集：</a:t>
            </a:r>
            <a:endParaRPr lang="en-US" altLang="zh-CN" sz="1400" b="1" dirty="0">
              <a:solidFill>
                <a:srgbClr val="262626"/>
              </a:solidFill>
              <a:latin typeface="方正姚体" pitchFamily="2" charset="-122"/>
              <a:ea typeface="方正姚体" pitchFamily="2" charset="-122"/>
              <a:sym typeface="方正姚体" pitchFamily="2" charset="-122"/>
            </a:endParaRPr>
          </a:p>
          <a:p>
            <a:pPr eaLnBrk="1" hangingPunct="1"/>
            <a:r>
              <a:rPr lang="zh-CN" altLang="zh-CN" sz="1400" dirty="0"/>
              <a:t>找到一个频繁项集</a:t>
            </a:r>
            <a:r>
              <a:rPr lang="en-US" altLang="zh-CN" sz="1400" dirty="0"/>
              <a:t>L4{A4,B2,D1}——F1</a:t>
            </a:r>
            <a:r>
              <a:rPr lang="zh-CN" altLang="zh-CN" sz="1400" dirty="0"/>
              <a:t>（置信度为</a:t>
            </a:r>
            <a:r>
              <a:rPr lang="en-US" altLang="zh-CN" sz="1400" dirty="0"/>
              <a:t>100%,</a:t>
            </a:r>
            <a:r>
              <a:rPr lang="zh-CN" altLang="zh-CN" sz="1400" dirty="0"/>
              <a:t>支持度为</a:t>
            </a:r>
            <a:r>
              <a:rPr lang="en-US" altLang="zh-CN" sz="1400" dirty="0"/>
              <a:t>40%</a:t>
            </a:r>
            <a:r>
              <a:rPr lang="zh-CN" altLang="zh-CN" sz="1400" dirty="0"/>
              <a:t>）</a:t>
            </a:r>
            <a:endParaRPr lang="en-US" altLang="zh-CN" sz="1400" dirty="0"/>
          </a:p>
          <a:p>
            <a:pPr eaLnBrk="1" hangingPunct="1"/>
            <a:endParaRPr lang="en-US" altLang="zh-CN" sz="1400" dirty="0">
              <a:solidFill>
                <a:srgbClr val="262626"/>
              </a:solidFill>
              <a:latin typeface="方正姚体" pitchFamily="2" charset="-122"/>
              <a:ea typeface="方正姚体" pitchFamily="2" charset="-122"/>
              <a:sym typeface="方正姚体" pitchFamily="2" charset="-122"/>
            </a:endParaRPr>
          </a:p>
          <a:p>
            <a:pPr eaLnBrk="1" hangingPunct="1"/>
            <a:r>
              <a:rPr lang="zh-CN" altLang="en-US" sz="1400" dirty="0">
                <a:solidFill>
                  <a:srgbClr val="262626"/>
                </a:solidFill>
                <a:latin typeface="方正姚体" pitchFamily="2" charset="-122"/>
                <a:ea typeface="方正姚体" pitchFamily="2" charset="-122"/>
                <a:sym typeface="方正姚体" pitchFamily="2" charset="-122"/>
              </a:rPr>
              <a:t>则可以认为：</a:t>
            </a:r>
            <a:endParaRPr lang="en-US" altLang="zh-CN" sz="1400" dirty="0">
              <a:solidFill>
                <a:srgbClr val="262626"/>
              </a:solidFill>
              <a:latin typeface="方正姚体" pitchFamily="2" charset="-122"/>
              <a:ea typeface="方正姚体" pitchFamily="2" charset="-122"/>
              <a:sym typeface="方正姚体" pitchFamily="2" charset="-122"/>
            </a:endParaRPr>
          </a:p>
          <a:p>
            <a:pPr eaLnBrk="1" hangingPunct="1"/>
            <a:r>
              <a:rPr lang="zh-CN" altLang="zh-CN" sz="1400" dirty="0"/>
              <a:t>投保单上年龄大于</a:t>
            </a:r>
            <a:r>
              <a:rPr lang="en-US" altLang="zh-CN" sz="1400" dirty="0"/>
              <a:t>45</a:t>
            </a:r>
            <a:r>
              <a:rPr lang="zh-CN" altLang="zh-CN" sz="1400" dirty="0"/>
              <a:t>岁，工作单位是外资企业的男性投保人几乎都曾向保险公司索赔过</a:t>
            </a:r>
            <a:r>
              <a:rPr lang="zh-CN" altLang="zh-CN" dirty="0"/>
              <a:t>。</a:t>
            </a:r>
            <a:endParaRPr lang="en-US" altLang="zh-CN" dirty="0"/>
          </a:p>
          <a:p>
            <a:pPr eaLnBrk="1" hangingPunct="1"/>
            <a:r>
              <a:rPr lang="zh-CN" altLang="en-US" sz="1200" dirty="0">
                <a:solidFill>
                  <a:srgbClr val="262626"/>
                </a:solidFill>
                <a:latin typeface="方正姚体" pitchFamily="2" charset="-122"/>
                <a:ea typeface="方正姚体" pitchFamily="2" charset="-122"/>
                <a:sym typeface="方正姚体" pitchFamily="2" charset="-122"/>
              </a:rPr>
              <a:t>再保险定价的时候，给相应人群的价格可能会有所提高。</a:t>
            </a:r>
          </a:p>
        </p:txBody>
      </p:sp>
      <p:pic>
        <p:nvPicPr>
          <p:cNvPr id="2" name="图片 1"/>
          <p:cNvPicPr>
            <a:picLocks noChangeAspect="1"/>
          </p:cNvPicPr>
          <p:nvPr/>
        </p:nvPicPr>
        <p:blipFill>
          <a:blip r:embed="rId4"/>
          <a:stretch>
            <a:fillRect/>
          </a:stretch>
        </p:blipFill>
        <p:spPr>
          <a:xfrm>
            <a:off x="4686410" y="1518311"/>
            <a:ext cx="6779941" cy="4662418"/>
          </a:xfrm>
          <a:prstGeom prst="rect">
            <a:avLst/>
          </a:prstGeom>
        </p:spPr>
      </p:pic>
    </p:spTree>
    <p:extLst>
      <p:ext uri="{BB962C8B-B14F-4D97-AF65-F5344CB8AC3E}">
        <p14:creationId xmlns:p14="http://schemas.microsoft.com/office/powerpoint/2010/main" val="38471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金融领域应用</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345708"/>
            <a:ext cx="14612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方正姚体" pitchFamily="2" charset="-122"/>
                <a:ea typeface="方正姚体" pitchFamily="2" charset="-122"/>
                <a:sym typeface="方正姚体" pitchFamily="2" charset="-122"/>
              </a:rPr>
              <a:t>证券领域：</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64730198"/>
              </p:ext>
            </p:extLst>
          </p:nvPr>
        </p:nvGraphicFramePr>
        <p:xfrm>
          <a:off x="573860" y="1784285"/>
          <a:ext cx="10404515" cy="4460240"/>
        </p:xfrm>
        <a:graphic>
          <a:graphicData uri="http://schemas.openxmlformats.org/drawingml/2006/table">
            <a:tbl>
              <a:tblPr/>
              <a:tblGrid>
                <a:gridCol w="2500233">
                  <a:extLst>
                    <a:ext uri="{9D8B030D-6E8A-4147-A177-3AD203B41FA5}">
                      <a16:colId xmlns:a16="http://schemas.microsoft.com/office/drawing/2014/main" val="819937456"/>
                    </a:ext>
                  </a:extLst>
                </a:gridCol>
                <a:gridCol w="7904282">
                  <a:extLst>
                    <a:ext uri="{9D8B030D-6E8A-4147-A177-3AD203B41FA5}">
                      <a16:colId xmlns:a16="http://schemas.microsoft.com/office/drawing/2014/main" val="2674670187"/>
                    </a:ext>
                  </a:extLst>
                </a:gridCol>
              </a:tblGrid>
              <a:tr h="0">
                <a:tc>
                  <a:txBody>
                    <a:bodyPr/>
                    <a:lstStyle/>
                    <a:p>
                      <a:pPr marL="0" marR="0" fontAlgn="t">
                        <a:spcBef>
                          <a:spcPts val="0"/>
                        </a:spcBef>
                        <a:spcAft>
                          <a:spcPts val="0"/>
                        </a:spcAft>
                      </a:pPr>
                      <a:r>
                        <a:rPr lang="zh-CN" sz="1400" b="1">
                          <a:effectLst/>
                          <a:ea typeface="Microsoft YaHei" panose="020B0503020204020204" pitchFamily="34" charset="-122"/>
                        </a:rPr>
                        <a:t>客户关系管理</a:t>
                      </a:r>
                      <a:r>
                        <a:rPr lang="en-US" sz="1400" b="1">
                          <a:effectLst/>
                          <a:ea typeface="Microsoft YaHei" panose="020B0503020204020204" pitchFamily="34" charset="-122"/>
                        </a:rPr>
                        <a:t>CRM</a:t>
                      </a:r>
                      <a:endParaRPr lang="zh-CN" sz="14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effectLst/>
                          <a:ea typeface="Microsoft YaHei" panose="020B0503020204020204" pitchFamily="34" charset="-122"/>
                        </a:rPr>
                        <a:t>生成客户股票交易行为数据系统</a:t>
                      </a:r>
                    </a:p>
                    <a:p>
                      <a:pPr marL="0" marR="0" fontAlgn="t">
                        <a:spcBef>
                          <a:spcPts val="0"/>
                        </a:spcBef>
                        <a:spcAft>
                          <a:spcPts val="0"/>
                        </a:spcAft>
                      </a:pPr>
                      <a:r>
                        <a:rPr lang="zh-CN" sz="1400" dirty="0">
                          <a:effectLst/>
                          <a:ea typeface="Microsoft YaHei" panose="020B0503020204020204" pitchFamily="34" charset="-122"/>
                        </a:rPr>
                        <a:t>根据交易数据对客户进行分类</a:t>
                      </a:r>
                    </a:p>
                    <a:p>
                      <a:pPr marL="0" marR="0" fontAlgn="t">
                        <a:spcBef>
                          <a:spcPts val="0"/>
                        </a:spcBef>
                        <a:spcAft>
                          <a:spcPts val="0"/>
                        </a:spcAft>
                      </a:pPr>
                      <a:r>
                        <a:rPr lang="zh-CN" sz="1400" dirty="0">
                          <a:effectLst/>
                          <a:ea typeface="Microsoft YaHei" panose="020B0503020204020204" pitchFamily="34" charset="-122"/>
                        </a:rPr>
                        <a:t>政策照顾优质客户</a:t>
                      </a:r>
                      <a:r>
                        <a:rPr lang="en-US" sz="1400" dirty="0">
                          <a:effectLst/>
                          <a:ea typeface="Calibri" panose="020F0502020204030204" pitchFamily="34" charset="0"/>
                        </a:rPr>
                        <a:t>  </a:t>
                      </a:r>
                      <a:endParaRPr lang="zh-CN"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7306784"/>
                  </a:ext>
                </a:extLst>
              </a:tr>
              <a:tr h="0">
                <a:tc>
                  <a:txBody>
                    <a:bodyPr/>
                    <a:lstStyle/>
                    <a:p>
                      <a:pPr marL="0" marR="0" fontAlgn="t">
                        <a:spcBef>
                          <a:spcPts val="0"/>
                        </a:spcBef>
                        <a:spcAft>
                          <a:spcPts val="0"/>
                        </a:spcAft>
                      </a:pPr>
                      <a:r>
                        <a:rPr lang="zh-CN" sz="1400" dirty="0">
                          <a:effectLst/>
                          <a:ea typeface="Microsoft YaHei" panose="020B0503020204020204" pitchFamily="34" charset="-122"/>
                        </a:rPr>
                        <a:t>基本面分析（减少直觉上的错误判断）</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effectLst/>
                          <a:ea typeface="Microsoft YaHei" panose="020B0503020204020204" pitchFamily="34" charset="-122"/>
                        </a:rPr>
                        <a:t>1.</a:t>
                      </a:r>
                      <a:r>
                        <a:rPr lang="zh-CN" sz="1400" dirty="0">
                          <a:effectLst/>
                          <a:ea typeface="Microsoft YaHei" panose="020B0503020204020204" pitchFamily="34" charset="-122"/>
                        </a:rPr>
                        <a:t>上市公司的财务报表分析</a:t>
                      </a:r>
                      <a:r>
                        <a:rPr lang="en-US" sz="1400" dirty="0">
                          <a:effectLst/>
                          <a:ea typeface="Microsoft YaHei" panose="020B0503020204020204" pitchFamily="34" charset="-122"/>
                        </a:rPr>
                        <a:t>-</a:t>
                      </a:r>
                      <a:r>
                        <a:rPr lang="zh-CN" sz="1400" b="1" dirty="0">
                          <a:effectLst/>
                          <a:ea typeface="Microsoft YaHei" panose="020B0503020204020204" pitchFamily="34" charset="-122"/>
                        </a:rPr>
                        <a:t>分层知识发现</a:t>
                      </a:r>
                      <a:r>
                        <a:rPr lang="zh-CN" sz="1400" dirty="0">
                          <a:effectLst/>
                          <a:ea typeface="Microsoft YaHei" panose="020B0503020204020204" pitchFamily="34" charset="-122"/>
                        </a:rPr>
                        <a:t>：</a:t>
                      </a:r>
                    </a:p>
                    <a:p>
                      <a:pPr marL="0" marR="0" fontAlgn="t">
                        <a:spcBef>
                          <a:spcPts val="0"/>
                        </a:spcBef>
                        <a:spcAft>
                          <a:spcPts val="0"/>
                        </a:spcAft>
                      </a:pPr>
                      <a:r>
                        <a:rPr lang="en-US" sz="1400" dirty="0">
                          <a:effectLst/>
                          <a:ea typeface="Microsoft YaHei" panose="020B0503020204020204" pitchFamily="34" charset="-122"/>
                        </a:rPr>
                        <a:t>   </a:t>
                      </a:r>
                      <a:r>
                        <a:rPr lang="zh-CN" sz="1400" dirty="0">
                          <a:effectLst/>
                          <a:ea typeface="Microsoft YaHei" panose="020B0503020204020204" pitchFamily="34" charset="-122"/>
                        </a:rPr>
                        <a:t>股东</a:t>
                      </a:r>
                      <a:r>
                        <a:rPr lang="en-US" sz="1400" dirty="0">
                          <a:effectLst/>
                          <a:ea typeface="Microsoft YaHei" panose="020B0503020204020204" pitchFamily="34" charset="-122"/>
                        </a:rPr>
                        <a:t>--</a:t>
                      </a:r>
                      <a:r>
                        <a:rPr lang="zh-CN" sz="1400" dirty="0">
                          <a:effectLst/>
                          <a:ea typeface="Microsoft YaHei" panose="020B0503020204020204" pitchFamily="34" charset="-122"/>
                        </a:rPr>
                        <a:t>盈利能力，短投</a:t>
                      </a:r>
                      <a:r>
                        <a:rPr lang="en-US" sz="1400" dirty="0">
                          <a:effectLst/>
                          <a:ea typeface="Microsoft YaHei" panose="020B0503020204020204" pitchFamily="34" charset="-122"/>
                        </a:rPr>
                        <a:t>--</a:t>
                      </a:r>
                      <a:r>
                        <a:rPr lang="zh-CN" sz="1400" dirty="0">
                          <a:effectLst/>
                          <a:ea typeface="Microsoft YaHei" panose="020B0503020204020204" pitchFamily="34" charset="-122"/>
                        </a:rPr>
                        <a:t>炒作题材（重组，免税等），长投</a:t>
                      </a:r>
                      <a:r>
                        <a:rPr lang="en-US" sz="1400" dirty="0">
                          <a:effectLst/>
                          <a:ea typeface="Microsoft YaHei" panose="020B0503020204020204" pitchFamily="34" charset="-122"/>
                        </a:rPr>
                        <a:t>--</a:t>
                      </a:r>
                      <a:r>
                        <a:rPr lang="zh-CN" sz="1400" dirty="0">
                          <a:effectLst/>
                          <a:ea typeface="Microsoft YaHei" panose="020B0503020204020204" pitchFamily="34" charset="-122"/>
                        </a:rPr>
                        <a:t>发展前景</a:t>
                      </a:r>
                    </a:p>
                    <a:p>
                      <a:pPr marL="0" marR="0" fontAlgn="t">
                        <a:spcBef>
                          <a:spcPts val="0"/>
                        </a:spcBef>
                        <a:spcAft>
                          <a:spcPts val="0"/>
                        </a:spcAft>
                      </a:pPr>
                      <a:r>
                        <a:rPr lang="en-US" sz="1400" dirty="0">
                          <a:effectLst/>
                          <a:ea typeface="Microsoft YaHei" panose="020B0503020204020204" pitchFamily="34" charset="-122"/>
                        </a:rPr>
                        <a:t>2.</a:t>
                      </a:r>
                      <a:r>
                        <a:rPr lang="zh-CN" sz="1400" dirty="0">
                          <a:effectLst/>
                          <a:ea typeface="Microsoft YaHei" panose="020B0503020204020204" pitchFamily="34" charset="-122"/>
                        </a:rPr>
                        <a:t>市盈率（市价</a:t>
                      </a:r>
                      <a:r>
                        <a:rPr lang="en-US" sz="1400" dirty="0">
                          <a:effectLst/>
                          <a:ea typeface="Microsoft YaHei" panose="020B0503020204020204" pitchFamily="34" charset="-122"/>
                        </a:rPr>
                        <a:t>/</a:t>
                      </a:r>
                      <a:r>
                        <a:rPr lang="zh-CN" sz="1400" dirty="0">
                          <a:effectLst/>
                          <a:ea typeface="Microsoft YaHei" panose="020B0503020204020204" pitchFamily="34" charset="-122"/>
                        </a:rPr>
                        <a:t>收益）分析：</a:t>
                      </a:r>
                    </a:p>
                    <a:p>
                      <a:pPr marL="0" marR="0" fontAlgn="t">
                        <a:spcBef>
                          <a:spcPts val="0"/>
                        </a:spcBef>
                        <a:spcAft>
                          <a:spcPts val="0"/>
                        </a:spcAft>
                      </a:pPr>
                      <a:r>
                        <a:rPr lang="en-US" sz="1400" dirty="0">
                          <a:effectLst/>
                          <a:ea typeface="Microsoft YaHei" panose="020B0503020204020204" pitchFamily="34" charset="-122"/>
                        </a:rPr>
                        <a:t>  </a:t>
                      </a:r>
                      <a:r>
                        <a:rPr lang="zh-CN" sz="1400" dirty="0">
                          <a:effectLst/>
                          <a:ea typeface="Microsoft YaHei" panose="020B0503020204020204" pitchFamily="34" charset="-122"/>
                        </a:rPr>
                        <a:t>监管部门</a:t>
                      </a:r>
                      <a:r>
                        <a:rPr lang="en-US" sz="1400" dirty="0">
                          <a:effectLst/>
                          <a:ea typeface="Microsoft YaHei" panose="020B0503020204020204" pitchFamily="34" charset="-122"/>
                        </a:rPr>
                        <a:t>--</a:t>
                      </a:r>
                      <a:r>
                        <a:rPr lang="zh-CN" sz="1400" dirty="0">
                          <a:effectLst/>
                          <a:ea typeface="Microsoft YaHei" panose="020B0503020204020204" pitchFamily="34" charset="-122"/>
                        </a:rPr>
                        <a:t>调控，投资者</a:t>
                      </a:r>
                      <a:r>
                        <a:rPr lang="en-US" sz="1400" dirty="0">
                          <a:effectLst/>
                          <a:ea typeface="Microsoft YaHei" panose="020B0503020204020204" pitchFamily="34" charset="-122"/>
                        </a:rPr>
                        <a:t>--</a:t>
                      </a:r>
                      <a:r>
                        <a:rPr lang="zh-CN" sz="1400" dirty="0">
                          <a:effectLst/>
                          <a:ea typeface="Microsoft YaHei" panose="020B0503020204020204" pitchFamily="34" charset="-122"/>
                        </a:rPr>
                        <a:t>投资风险</a:t>
                      </a:r>
                      <a:r>
                        <a:rPr lang="en-US" sz="1400" dirty="0">
                          <a:effectLst/>
                          <a:ea typeface="Microsoft YaHei" panose="020B0503020204020204" pitchFamily="34" charset="-122"/>
                        </a:rPr>
                        <a:t> </a:t>
                      </a:r>
                      <a:endParaRPr lang="zh-CN" sz="1400" dirty="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1430346"/>
                  </a:ext>
                </a:extLst>
              </a:tr>
              <a:tr h="0">
                <a:tc>
                  <a:txBody>
                    <a:bodyPr/>
                    <a:lstStyle/>
                    <a:p>
                      <a:pPr marL="0" marR="0" fontAlgn="t">
                        <a:spcBef>
                          <a:spcPts val="0"/>
                        </a:spcBef>
                        <a:spcAft>
                          <a:spcPts val="0"/>
                        </a:spcAft>
                      </a:pPr>
                      <a:r>
                        <a:rPr lang="zh-CN" sz="1400">
                          <a:effectLst/>
                          <a:ea typeface="Microsoft YaHei" panose="020B0503020204020204" pitchFamily="34" charset="-122"/>
                        </a:rPr>
                        <a:t>技术分析</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effectLst/>
                          <a:ea typeface="Microsoft YaHei" panose="020B0503020204020204" pitchFamily="34" charset="-122"/>
                        </a:rPr>
                        <a:t>1.</a:t>
                      </a:r>
                      <a:r>
                        <a:rPr lang="zh-CN" sz="1400">
                          <a:effectLst/>
                          <a:ea typeface="Microsoft YaHei" panose="020B0503020204020204" pitchFamily="34" charset="-122"/>
                        </a:rPr>
                        <a:t>时间序列预测股价</a:t>
                      </a:r>
                    </a:p>
                    <a:p>
                      <a:pPr marL="0" marR="0" fontAlgn="t">
                        <a:spcBef>
                          <a:spcPts val="0"/>
                        </a:spcBef>
                        <a:spcAft>
                          <a:spcPts val="0"/>
                        </a:spcAft>
                      </a:pPr>
                      <a:r>
                        <a:rPr lang="en-US" sz="1400">
                          <a:effectLst/>
                          <a:ea typeface="Microsoft YaHei" panose="020B0503020204020204" pitchFamily="34" charset="-122"/>
                        </a:rPr>
                        <a:t>2. </a:t>
                      </a:r>
                      <a:r>
                        <a:rPr lang="zh-CN" sz="1400">
                          <a:effectLst/>
                          <a:ea typeface="Microsoft YaHei" panose="020B0503020204020204" pitchFamily="34" charset="-122"/>
                        </a:rPr>
                        <a:t>建立对冲投资策略，（如发现企业债券均价，在偏离均价时买进或卖出）</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78670003"/>
                  </a:ext>
                </a:extLst>
              </a:tr>
              <a:tr h="0">
                <a:tc>
                  <a:txBody>
                    <a:bodyPr/>
                    <a:lstStyle/>
                    <a:p>
                      <a:pPr marL="0" marR="0" fontAlgn="t">
                        <a:spcBef>
                          <a:spcPts val="0"/>
                        </a:spcBef>
                        <a:spcAft>
                          <a:spcPts val="0"/>
                        </a:spcAft>
                      </a:pPr>
                      <a:r>
                        <a:rPr lang="zh-CN" sz="1400">
                          <a:effectLst/>
                          <a:ea typeface="Microsoft YaHei" panose="020B0503020204020204" pitchFamily="34" charset="-122"/>
                        </a:rPr>
                        <a:t>突发事件预警</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effectLst/>
                          <a:ea typeface="Microsoft YaHei" panose="020B0503020204020204" pitchFamily="34" charset="-122"/>
                        </a:rPr>
                        <a:t>建立财经数据仓库，研究机理及特点，进行</a:t>
                      </a:r>
                      <a:r>
                        <a:rPr lang="zh-CN" sz="1400" b="1" dirty="0">
                          <a:effectLst/>
                          <a:ea typeface="Microsoft YaHei" panose="020B0503020204020204" pitchFamily="34" charset="-122"/>
                        </a:rPr>
                        <a:t>突发事件预警</a:t>
                      </a:r>
                      <a:r>
                        <a:rPr lang="zh-CN" sz="1400" dirty="0">
                          <a:effectLst/>
                          <a:ea typeface="Microsoft YaHei" panose="020B0503020204020204" pitchFamily="34" charset="-122"/>
                        </a:rPr>
                        <a:t>：</a:t>
                      </a:r>
                    </a:p>
                    <a:p>
                      <a:pPr marL="0" marR="0" fontAlgn="t">
                        <a:spcBef>
                          <a:spcPts val="0"/>
                        </a:spcBef>
                        <a:spcAft>
                          <a:spcPts val="0"/>
                        </a:spcAft>
                      </a:pPr>
                      <a:r>
                        <a:rPr lang="zh-CN" sz="1400" dirty="0">
                          <a:effectLst/>
                          <a:ea typeface="Microsoft YaHei" panose="020B0503020204020204" pitchFamily="34" charset="-122"/>
                        </a:rPr>
                        <a:t>分类：</a:t>
                      </a:r>
                    </a:p>
                    <a:p>
                      <a:pPr marL="342900" rtl="0" fontAlgn="ctr">
                        <a:spcBef>
                          <a:spcPts val="0"/>
                        </a:spcBef>
                        <a:spcAft>
                          <a:spcPts val="0"/>
                        </a:spcAft>
                        <a:buFont typeface="+mj-lt"/>
                        <a:buAutoNum type="arabicPeriod"/>
                      </a:pPr>
                      <a:r>
                        <a:rPr lang="en-US" sz="1400" b="1" i="0" dirty="0">
                          <a:effectLst/>
                          <a:ea typeface="Microsoft YaHei" panose="020B0503020204020204" pitchFamily="34" charset="-122"/>
                        </a:rPr>
                        <a:t>"</a:t>
                      </a:r>
                      <a:r>
                        <a:rPr lang="zh-CN" sz="1400" b="1" i="0" dirty="0">
                          <a:effectLst/>
                          <a:ea typeface="Microsoft YaHei" panose="020B0503020204020204" pitchFamily="34" charset="-122"/>
                        </a:rPr>
                        <a:t>能量积累</a:t>
                      </a:r>
                      <a:r>
                        <a:rPr lang="en-US" sz="1400" b="1" i="0" dirty="0">
                          <a:effectLst/>
                          <a:ea typeface="Microsoft YaHei" panose="020B0503020204020204" pitchFamily="34" charset="-122"/>
                        </a:rPr>
                        <a:t>"</a:t>
                      </a:r>
                      <a:r>
                        <a:rPr lang="zh-CN" sz="1400" b="1" i="0" dirty="0">
                          <a:effectLst/>
                          <a:ea typeface="Microsoft YaHei" panose="020B0503020204020204" pitchFamily="34" charset="-122"/>
                        </a:rPr>
                        <a:t>：</a:t>
                      </a:r>
                      <a:r>
                        <a:rPr lang="zh-CN" sz="1400" b="0" i="0" dirty="0">
                          <a:effectLst/>
                          <a:ea typeface="Microsoft YaHei" panose="020B0503020204020204" pitchFamily="34" charset="-122"/>
                        </a:rPr>
                        <a:t>虚假价值过大（日本</a:t>
                      </a:r>
                      <a:r>
                        <a:rPr lang="en-US" sz="1400" b="0" i="0" dirty="0">
                          <a:effectLst/>
                          <a:ea typeface="Microsoft YaHei" panose="020B0503020204020204" pitchFamily="34" charset="-122"/>
                        </a:rPr>
                        <a:t>90</a:t>
                      </a:r>
                      <a:r>
                        <a:rPr lang="zh-CN" sz="1400" b="0" i="0" dirty="0">
                          <a:effectLst/>
                          <a:ea typeface="Microsoft YaHei" panose="020B0503020204020204" pitchFamily="34" charset="-122"/>
                        </a:rPr>
                        <a:t>年的房地产泡沫）。（中国房地产暂不会破，房价关联地价，地方政府依赖土地财政，中央的城镇化战略）</a:t>
                      </a:r>
                    </a:p>
                    <a:p>
                      <a:pPr marL="342900" rtl="0" fontAlgn="ctr">
                        <a:spcBef>
                          <a:spcPts val="0"/>
                        </a:spcBef>
                        <a:spcAft>
                          <a:spcPts val="0"/>
                        </a:spcAft>
                        <a:buFont typeface="+mj-lt"/>
                        <a:buAutoNum type="arabicPeriod"/>
                      </a:pPr>
                      <a:r>
                        <a:rPr lang="en-US" sz="1400" b="1" i="0" dirty="0">
                          <a:effectLst/>
                          <a:ea typeface="Microsoft YaHei" panose="020B0503020204020204" pitchFamily="34" charset="-122"/>
                        </a:rPr>
                        <a:t>"</a:t>
                      </a:r>
                      <a:r>
                        <a:rPr lang="zh-CN" sz="1400" b="1" i="0" dirty="0">
                          <a:effectLst/>
                          <a:ea typeface="Microsoft YaHei" panose="020B0503020204020204" pitchFamily="34" charset="-122"/>
                        </a:rPr>
                        <a:t>放大型</a:t>
                      </a:r>
                      <a:r>
                        <a:rPr lang="en-US" sz="1400" b="1" i="0" dirty="0">
                          <a:effectLst/>
                          <a:ea typeface="Microsoft YaHei" panose="020B0503020204020204" pitchFamily="34" charset="-122"/>
                        </a:rPr>
                        <a:t>"</a:t>
                      </a:r>
                      <a:r>
                        <a:rPr lang="zh-CN" sz="1400" b="1" i="0" dirty="0">
                          <a:effectLst/>
                          <a:ea typeface="Microsoft YaHei" panose="020B0503020204020204" pitchFamily="34" charset="-122"/>
                        </a:rPr>
                        <a:t>：</a:t>
                      </a:r>
                      <a:r>
                        <a:rPr lang="zh-CN" sz="1400" b="0" i="0" dirty="0">
                          <a:effectLst/>
                          <a:ea typeface="Microsoft YaHei" panose="020B0503020204020204" pitchFamily="34" charset="-122"/>
                        </a:rPr>
                        <a:t>连锁债务，杠杆作用，引发金融危机（</a:t>
                      </a:r>
                      <a:r>
                        <a:rPr lang="en-US" sz="1400" b="0" i="0" dirty="0">
                          <a:effectLst/>
                          <a:ea typeface="Microsoft YaHei" panose="020B0503020204020204" pitchFamily="34" charset="-122"/>
                        </a:rPr>
                        <a:t>08</a:t>
                      </a:r>
                      <a:r>
                        <a:rPr lang="zh-CN" sz="1400" b="0" i="0" dirty="0">
                          <a:effectLst/>
                          <a:ea typeface="Microsoft YaHei" panose="020B0503020204020204" pitchFamily="34" charset="-122"/>
                        </a:rPr>
                        <a:t>年次贷危机）</a:t>
                      </a:r>
                    </a:p>
                    <a:p>
                      <a:pPr marL="0" marR="0" fontAlgn="t">
                        <a:spcBef>
                          <a:spcPts val="0"/>
                        </a:spcBef>
                        <a:spcAft>
                          <a:spcPts val="0"/>
                        </a:spcAft>
                      </a:pPr>
                      <a:r>
                        <a:rPr lang="zh-CN" sz="1400" dirty="0">
                          <a:effectLst/>
                          <a:ea typeface="Microsoft YaHei" panose="020B0503020204020204" pitchFamily="34" charset="-122"/>
                        </a:rPr>
                        <a:t>而由于金融突发事件，极其</a:t>
                      </a:r>
                      <a:r>
                        <a:rPr lang="zh-CN" sz="1400" b="1" dirty="0">
                          <a:effectLst/>
                          <a:ea typeface="Microsoft YaHei" panose="020B0503020204020204" pitchFamily="34" charset="-122"/>
                        </a:rPr>
                        <a:t>复杂</a:t>
                      </a:r>
                      <a:r>
                        <a:rPr lang="zh-CN" sz="1400" dirty="0">
                          <a:effectLst/>
                          <a:ea typeface="Microsoft YaHei" panose="020B0503020204020204" pitchFamily="34" charset="-122"/>
                        </a:rPr>
                        <a:t>，有时候很难用直觉衡量，可以通过机器计算辅助量化各种社会因素：</a:t>
                      </a:r>
                    </a:p>
                    <a:p>
                      <a:pPr marL="342900" marR="0" fontAlgn="t">
                        <a:spcBef>
                          <a:spcPts val="0"/>
                        </a:spcBef>
                        <a:spcAft>
                          <a:spcPts val="0"/>
                        </a:spcAft>
                      </a:pPr>
                      <a:r>
                        <a:rPr lang="en-US" sz="1400" dirty="0">
                          <a:effectLst/>
                          <a:ea typeface="Microsoft YaHei" panose="020B0503020204020204" pitchFamily="34" charset="-122"/>
                        </a:rPr>
                        <a:t>1.</a:t>
                      </a:r>
                      <a:r>
                        <a:rPr lang="zh-CN" sz="1400" dirty="0">
                          <a:effectLst/>
                          <a:ea typeface="Microsoft YaHei" panose="020B0503020204020204" pitchFamily="34" charset="-122"/>
                        </a:rPr>
                        <a:t>多因素性：涉及政治、经济、军事、社会等多种因素</a:t>
                      </a:r>
                    </a:p>
                    <a:p>
                      <a:pPr marL="342900" marR="0" fontAlgn="t">
                        <a:spcBef>
                          <a:spcPts val="0"/>
                        </a:spcBef>
                        <a:spcAft>
                          <a:spcPts val="0"/>
                        </a:spcAft>
                      </a:pPr>
                      <a:r>
                        <a:rPr lang="en-US" sz="1400" dirty="0">
                          <a:effectLst/>
                          <a:ea typeface="Microsoft YaHei" panose="020B0503020204020204" pitchFamily="34" charset="-122"/>
                        </a:rPr>
                        <a:t>2. </a:t>
                      </a:r>
                      <a:r>
                        <a:rPr lang="zh-CN" sz="1400" dirty="0">
                          <a:effectLst/>
                          <a:ea typeface="Microsoft YaHei" panose="020B0503020204020204" pitchFamily="34" charset="-122"/>
                        </a:rPr>
                        <a:t>非线性：不仅仅时线性叠加，由于错综复杂的相互作用常有蝴蝶效应</a:t>
                      </a:r>
                    </a:p>
                    <a:p>
                      <a:pPr marL="342900" marR="0" fontAlgn="t">
                        <a:spcBef>
                          <a:spcPts val="0"/>
                        </a:spcBef>
                        <a:spcAft>
                          <a:spcPts val="0"/>
                        </a:spcAft>
                      </a:pPr>
                      <a:r>
                        <a:rPr lang="en-US" sz="1400" dirty="0">
                          <a:effectLst/>
                          <a:ea typeface="Microsoft YaHei" panose="020B0503020204020204" pitchFamily="34" charset="-122"/>
                        </a:rPr>
                        <a:t>3.</a:t>
                      </a:r>
                      <a:r>
                        <a:rPr lang="zh-CN" sz="1400" dirty="0">
                          <a:effectLst/>
                          <a:ea typeface="Microsoft YaHei" panose="020B0503020204020204" pitchFamily="34" charset="-122"/>
                        </a:rPr>
                        <a:t>不确定性：什么事件是导火索？何时发生？</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01761594"/>
                  </a:ext>
                </a:extLst>
              </a:tr>
            </a:tbl>
          </a:graphicData>
        </a:graphic>
      </p:graphicFrame>
    </p:spTree>
    <p:extLst>
      <p:ext uri="{BB962C8B-B14F-4D97-AF65-F5344CB8AC3E}">
        <p14:creationId xmlns:p14="http://schemas.microsoft.com/office/powerpoint/2010/main" val="5004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gradFill rotWithShape="1">
          <a:gsLst>
            <a:gs pos="0">
              <a:srgbClr val="0F2437"/>
            </a:gs>
            <a:gs pos="50000">
              <a:srgbClr val="284D7A"/>
            </a:gs>
            <a:gs pos="100000">
              <a:srgbClr val="0F2437"/>
            </a:gs>
          </a:gsLst>
          <a:lin ang="5400000" scaled="1"/>
        </a:gradFill>
        <a:effectLst/>
      </p:bgPr>
    </p:bg>
    <p:spTree>
      <p:nvGrpSpPr>
        <p:cNvPr id="1" name=""/>
        <p:cNvGrpSpPr/>
        <p:nvPr/>
      </p:nvGrpSpPr>
      <p:grpSpPr>
        <a:xfrm>
          <a:off x="0" y="0"/>
          <a:ext cx="0" cy="0"/>
          <a:chOff x="0" y="0"/>
          <a:chExt cx="0" cy="0"/>
        </a:xfrm>
      </p:grpSpPr>
      <p:sp>
        <p:nvSpPr>
          <p:cNvPr id="3074" name="任意多边形 25"/>
          <p:cNvSpPr>
            <a:spLocks noChangeAspect="1" noChangeArrowheads="1"/>
          </p:cNvSpPr>
          <p:nvPr/>
        </p:nvSpPr>
        <p:spPr bwMode="auto">
          <a:xfrm rot="10800000">
            <a:off x="1782763" y="0"/>
            <a:ext cx="3582987" cy="1990725"/>
          </a:xfrm>
          <a:custGeom>
            <a:avLst/>
            <a:gdLst>
              <a:gd name="T0" fmla="*/ 3327731 w 3582460"/>
              <a:gd name="T1" fmla="*/ 1990725 h 1991022"/>
              <a:gd name="T2" fmla="*/ 255257 w 3582460"/>
              <a:gd name="T3" fmla="*/ 1990725 h 1991022"/>
              <a:gd name="T4" fmla="*/ 0 w 3582460"/>
              <a:gd name="T5" fmla="*/ 1543934 h 1991022"/>
              <a:gd name="T6" fmla="*/ 882064 w 3582460"/>
              <a:gd name="T7" fmla="*/ 0 h 1991022"/>
              <a:gd name="T8" fmla="*/ 2700923 w 3582460"/>
              <a:gd name="T9" fmla="*/ 0 h 1991022"/>
              <a:gd name="T10" fmla="*/ 3582987 w 3582460"/>
              <a:gd name="T11" fmla="*/ 1543934 h 1991022"/>
              <a:gd name="T12" fmla="*/ 0 60000 65536"/>
              <a:gd name="T13" fmla="*/ 0 60000 65536"/>
              <a:gd name="T14" fmla="*/ 0 60000 65536"/>
              <a:gd name="T15" fmla="*/ 0 60000 65536"/>
              <a:gd name="T16" fmla="*/ 0 60000 65536"/>
              <a:gd name="T17" fmla="*/ 0 60000 65536"/>
              <a:gd name="T18" fmla="*/ 0 w 3582460"/>
              <a:gd name="T19" fmla="*/ 0 h 1991022"/>
              <a:gd name="T20" fmla="*/ 3582460 w 3582460"/>
              <a:gd name="T21" fmla="*/ 1991022 h 1991022"/>
            </a:gdLst>
            <a:ahLst/>
            <a:cxnLst>
              <a:cxn ang="T12">
                <a:pos x="T0" y="T1"/>
              </a:cxn>
              <a:cxn ang="T13">
                <a:pos x="T2" y="T3"/>
              </a:cxn>
              <a:cxn ang="T14">
                <a:pos x="T4" y="T5"/>
              </a:cxn>
              <a:cxn ang="T15">
                <a:pos x="T6" y="T7"/>
              </a:cxn>
              <a:cxn ang="T16">
                <a:pos x="T8" y="T9"/>
              </a:cxn>
              <a:cxn ang="T17">
                <a:pos x="T10" y="T11"/>
              </a:cxn>
            </a:cxnLst>
            <a:rect l="T18" t="T19" r="T20" b="T21"/>
            <a:pathLst>
              <a:path w="3582460" h="1991022">
                <a:moveTo>
                  <a:pt x="3327242" y="1991022"/>
                </a:moveTo>
                <a:lnTo>
                  <a:pt x="255219" y="1991022"/>
                </a:lnTo>
                <a:lnTo>
                  <a:pt x="0" y="1544164"/>
                </a:lnTo>
                <a:lnTo>
                  <a:pt x="881934" y="0"/>
                </a:lnTo>
                <a:lnTo>
                  <a:pt x="2700526" y="0"/>
                </a:lnTo>
                <a:lnTo>
                  <a:pt x="3582460" y="1544164"/>
                </a:lnTo>
                <a:lnTo>
                  <a:pt x="3327242" y="1991022"/>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3075" name="任意多边形 26"/>
          <p:cNvSpPr>
            <a:spLocks noChangeAspect="1" noChangeArrowheads="1"/>
          </p:cNvSpPr>
          <p:nvPr/>
        </p:nvSpPr>
        <p:spPr bwMode="auto">
          <a:xfrm rot="10800000">
            <a:off x="0" y="1990725"/>
            <a:ext cx="2484438" cy="3089275"/>
          </a:xfrm>
          <a:custGeom>
            <a:avLst/>
            <a:gdLst>
              <a:gd name="T0" fmla="*/ 2484438 w 2483870"/>
              <a:gd name="T1" fmla="*/ 3089275 h 3088328"/>
              <a:gd name="T2" fmla="*/ 882136 w 2483870"/>
              <a:gd name="T3" fmla="*/ 3089275 h 3088328"/>
              <a:gd name="T4" fmla="*/ 0 w 2483870"/>
              <a:gd name="T5" fmla="*/ 1544638 h 3088328"/>
              <a:gd name="T6" fmla="*/ 882136 w 2483870"/>
              <a:gd name="T7" fmla="*/ 0 h 3088328"/>
              <a:gd name="T8" fmla="*/ 2484438 w 2483870"/>
              <a:gd name="T9" fmla="*/ 0 h 3088328"/>
              <a:gd name="T10" fmla="*/ 0 60000 65536"/>
              <a:gd name="T11" fmla="*/ 0 60000 65536"/>
              <a:gd name="T12" fmla="*/ 0 60000 65536"/>
              <a:gd name="T13" fmla="*/ 0 60000 65536"/>
              <a:gd name="T14" fmla="*/ 0 60000 65536"/>
              <a:gd name="T15" fmla="*/ 0 w 2483870"/>
              <a:gd name="T16" fmla="*/ 0 h 3088328"/>
              <a:gd name="T17" fmla="*/ 2483870 w 2483870"/>
              <a:gd name="T18" fmla="*/ 3088328 h 3088328"/>
            </a:gdLst>
            <a:ahLst/>
            <a:cxnLst>
              <a:cxn ang="T10">
                <a:pos x="T0" y="T1"/>
              </a:cxn>
              <a:cxn ang="T11">
                <a:pos x="T2" y="T3"/>
              </a:cxn>
              <a:cxn ang="T12">
                <a:pos x="T4" y="T5"/>
              </a:cxn>
              <a:cxn ang="T13">
                <a:pos x="T6" y="T7"/>
              </a:cxn>
              <a:cxn ang="T14">
                <a:pos x="T8" y="T9"/>
              </a:cxn>
            </a:cxnLst>
            <a:rect l="T15" t="T16" r="T17" b="T18"/>
            <a:pathLst>
              <a:path w="2483870" h="3088328">
                <a:moveTo>
                  <a:pt x="2483870" y="3088328"/>
                </a:moveTo>
                <a:lnTo>
                  <a:pt x="881934" y="3088328"/>
                </a:lnTo>
                <a:lnTo>
                  <a:pt x="0" y="1544164"/>
                </a:lnTo>
                <a:lnTo>
                  <a:pt x="881934" y="0"/>
                </a:lnTo>
                <a:lnTo>
                  <a:pt x="2483870" y="0"/>
                </a:lnTo>
                <a:lnTo>
                  <a:pt x="2483870" y="3088328"/>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3076" name="任意多边形 27"/>
          <p:cNvSpPr>
            <a:spLocks noChangeAspect="1" noChangeArrowheads="1"/>
          </p:cNvSpPr>
          <p:nvPr/>
        </p:nvSpPr>
        <p:spPr bwMode="auto">
          <a:xfrm rot="10800000">
            <a:off x="2065338" y="4154488"/>
            <a:ext cx="4710112" cy="2703512"/>
          </a:xfrm>
          <a:custGeom>
            <a:avLst/>
            <a:gdLst>
              <a:gd name="T0" fmla="*/ 3550571 w 4711161"/>
              <a:gd name="T1" fmla="*/ 2703512 h 2702918"/>
              <a:gd name="T2" fmla="*/ 1159541 w 4711161"/>
              <a:gd name="T3" fmla="*/ 2703512 h 2702918"/>
              <a:gd name="T4" fmla="*/ 0 w 4711161"/>
              <a:gd name="T5" fmla="*/ 672393 h 2702918"/>
              <a:gd name="T6" fmla="*/ 383861 w 4711161"/>
              <a:gd name="T7" fmla="*/ 0 h 2702918"/>
              <a:gd name="T8" fmla="*/ 4326251 w 4711161"/>
              <a:gd name="T9" fmla="*/ 0 h 2702918"/>
              <a:gd name="T10" fmla="*/ 4710112 w 4711161"/>
              <a:gd name="T11" fmla="*/ 672393 h 2702918"/>
              <a:gd name="T12" fmla="*/ 0 60000 65536"/>
              <a:gd name="T13" fmla="*/ 0 60000 65536"/>
              <a:gd name="T14" fmla="*/ 0 60000 65536"/>
              <a:gd name="T15" fmla="*/ 0 60000 65536"/>
              <a:gd name="T16" fmla="*/ 0 60000 65536"/>
              <a:gd name="T17" fmla="*/ 0 60000 65536"/>
              <a:gd name="T18" fmla="*/ 0 w 4711161"/>
              <a:gd name="T19" fmla="*/ 0 h 2702918"/>
              <a:gd name="T20" fmla="*/ 4711161 w 4711161"/>
              <a:gd name="T21" fmla="*/ 2702918 h 2702918"/>
            </a:gdLst>
            <a:ahLst/>
            <a:cxnLst>
              <a:cxn ang="T12">
                <a:pos x="T0" y="T1"/>
              </a:cxn>
              <a:cxn ang="T13">
                <a:pos x="T2" y="T3"/>
              </a:cxn>
              <a:cxn ang="T14">
                <a:pos x="T4" y="T5"/>
              </a:cxn>
              <a:cxn ang="T15">
                <a:pos x="T6" y="T7"/>
              </a:cxn>
              <a:cxn ang="T16">
                <a:pos x="T8" y="T9"/>
              </a:cxn>
              <a:cxn ang="T17">
                <a:pos x="T10" y="T11"/>
              </a:cxn>
            </a:cxnLst>
            <a:rect l="T18" t="T19" r="T20" b="T21"/>
            <a:pathLst>
              <a:path w="4711161" h="2702918">
                <a:moveTo>
                  <a:pt x="3551362" y="2702918"/>
                </a:moveTo>
                <a:lnTo>
                  <a:pt x="1159799" y="2702918"/>
                </a:lnTo>
                <a:lnTo>
                  <a:pt x="0" y="672245"/>
                </a:lnTo>
                <a:lnTo>
                  <a:pt x="383946" y="0"/>
                </a:lnTo>
                <a:lnTo>
                  <a:pt x="4327215" y="0"/>
                </a:lnTo>
                <a:lnTo>
                  <a:pt x="4711161" y="672245"/>
                </a:lnTo>
                <a:lnTo>
                  <a:pt x="3551362" y="2702918"/>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3077" name="文本框 28"/>
          <p:cNvSpPr>
            <a:spLocks noChangeArrowheads="1"/>
          </p:cNvSpPr>
          <p:nvPr/>
        </p:nvSpPr>
        <p:spPr bwMode="auto">
          <a:xfrm>
            <a:off x="3651250" y="4822825"/>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b="1">
                <a:solidFill>
                  <a:srgbClr val="284D7A"/>
                </a:solidFill>
                <a:latin typeface="Impact" panose="020B0806030902050204" pitchFamily="34" charset="0"/>
                <a:sym typeface="Impact" panose="020B0806030902050204" pitchFamily="34" charset="0"/>
              </a:rPr>
              <a:t>01</a:t>
            </a:r>
            <a:endParaRPr lang="zh-CN" altLang="en-US" sz="11500" b="1">
              <a:solidFill>
                <a:srgbClr val="284D7A"/>
              </a:solidFill>
              <a:latin typeface="Impact" panose="020B0806030902050204" pitchFamily="34" charset="0"/>
              <a:sym typeface="Impact" panose="020B0806030902050204" pitchFamily="34" charset="0"/>
            </a:endParaRPr>
          </a:p>
        </p:txBody>
      </p:sp>
      <p:sp>
        <p:nvSpPr>
          <p:cNvPr id="3078" name="文本框 30"/>
          <p:cNvSpPr>
            <a:spLocks noChangeArrowheads="1"/>
          </p:cNvSpPr>
          <p:nvPr/>
        </p:nvSpPr>
        <p:spPr bwMode="auto">
          <a:xfrm>
            <a:off x="7611759" y="2772788"/>
            <a:ext cx="2656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Calibri" panose="020F0502020204030204" pitchFamily="34" charset="0"/>
                <a:cs typeface="Calibri" panose="020F0502020204030204" pitchFamily="34" charset="0"/>
                <a:sym typeface="Calibri" panose="020F0502020204030204" pitchFamily="34" charset="0"/>
              </a:rPr>
              <a:t>商业智能概述</a:t>
            </a:r>
            <a:endParaRPr lang="en-US" altLang="zh-CN" sz="2400" dirty="0">
              <a:solidFill>
                <a:schemeClr val="bg1"/>
              </a:solidFill>
              <a:latin typeface="方正姚体" pitchFamily="2" charset="-122"/>
              <a:sym typeface="方正姚体" pitchFamily="2" charset="-122"/>
            </a:endParaRPr>
          </a:p>
        </p:txBody>
      </p:sp>
      <p:sp>
        <p:nvSpPr>
          <p:cNvPr id="3079" name="文本框 31"/>
          <p:cNvSpPr>
            <a:spLocks noChangeArrowheads="1"/>
          </p:cNvSpPr>
          <p:nvPr/>
        </p:nvSpPr>
        <p:spPr bwMode="auto">
          <a:xfrm>
            <a:off x="7503556" y="3535362"/>
            <a:ext cx="28729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err="1">
                <a:solidFill>
                  <a:schemeClr val="bg1"/>
                </a:solidFill>
                <a:latin typeface="华文宋体" pitchFamily="2" charset="-122"/>
                <a:ea typeface="华文宋体" pitchFamily="2" charset="-122"/>
                <a:sym typeface="华文宋体" pitchFamily="2" charset="-122"/>
              </a:rPr>
              <a:t>What?Why?How</a:t>
            </a:r>
            <a:r>
              <a:rPr lang="en-US" altLang="zh-CN" sz="3200" b="1" dirty="0">
                <a:solidFill>
                  <a:schemeClr val="bg1"/>
                </a:solidFill>
                <a:latin typeface="华文宋体" pitchFamily="2" charset="-122"/>
                <a:ea typeface="华文宋体" pitchFamily="2" charset="-122"/>
                <a:sym typeface="华文宋体" pitchFamily="2" charset="-122"/>
              </a:rPr>
              <a:t>?</a:t>
            </a:r>
            <a:endParaRPr lang="zh-CN" altLang="en-US" sz="3200" b="1" dirty="0">
              <a:solidFill>
                <a:schemeClr val="bg1"/>
              </a:solidFill>
              <a:latin typeface="华文宋体" pitchFamily="2" charset="-122"/>
              <a:ea typeface="华文宋体" pitchFamily="2" charset="-122"/>
              <a:sym typeface="华文宋体" pitchFamily="2" charset="-122"/>
            </a:endParaRPr>
          </a:p>
        </p:txBody>
      </p:sp>
      <p:sp>
        <p:nvSpPr>
          <p:cNvPr id="3080" name="直接连接符 42"/>
          <p:cNvSpPr>
            <a:spLocks noChangeShapeType="1"/>
          </p:cNvSpPr>
          <p:nvPr/>
        </p:nvSpPr>
        <p:spPr bwMode="auto">
          <a:xfrm rot="5400000">
            <a:off x="8940007" y="1705768"/>
            <a:ext cx="0" cy="3598863"/>
          </a:xfrm>
          <a:prstGeom prst="line">
            <a:avLst/>
          </a:prstGeom>
          <a:noFill/>
          <a:ln w="12700">
            <a:solidFill>
              <a:srgbClr val="EBEDEC">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金融领域应用</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6" name="矩形 35"/>
          <p:cNvSpPr>
            <a:spLocks noChangeArrowheads="1"/>
          </p:cNvSpPr>
          <p:nvPr/>
        </p:nvSpPr>
        <p:spPr bwMode="auto">
          <a:xfrm>
            <a:off x="512529" y="1518311"/>
            <a:ext cx="14612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方正姚体" pitchFamily="2" charset="-122"/>
                <a:ea typeface="方正姚体" pitchFamily="2" charset="-122"/>
                <a:sym typeface="方正姚体" pitchFamily="2" charset="-122"/>
              </a:rPr>
              <a:t>银行领域：</a:t>
            </a:r>
            <a:endParaRPr lang="en-US" altLang="zh-CN" sz="2000" b="1" dirty="0">
              <a:solidFill>
                <a:srgbClr val="000000"/>
              </a:solidFill>
              <a:latin typeface="方正姚体" pitchFamily="2" charset="-122"/>
              <a:ea typeface="方正姚体" pitchFamily="2" charset="-122"/>
              <a:sym typeface="方正姚体" pitchFamily="2" charset="-122"/>
            </a:endParaRPr>
          </a:p>
          <a:p>
            <a:pPr eaLnBrk="1" hangingPunct="1"/>
            <a:r>
              <a:rPr lang="en-US" altLang="zh-CN" sz="2000" b="1" dirty="0">
                <a:solidFill>
                  <a:srgbClr val="000000"/>
                </a:solidFill>
                <a:latin typeface="方正姚体" pitchFamily="2" charset="-122"/>
                <a:ea typeface="方正姚体" pitchFamily="2" charset="-122"/>
                <a:sym typeface="方正姚体" pitchFamily="2" charset="-122"/>
              </a:rPr>
              <a:t>   </a:t>
            </a:r>
            <a:endParaRPr lang="zh-CN" altLang="en-US" sz="2800" dirty="0">
              <a:solidFill>
                <a:srgbClr val="262626"/>
              </a:solidFill>
              <a:latin typeface="方正姚体" pitchFamily="2" charset="-122"/>
              <a:ea typeface="方正姚体" pitchFamily="2" charset="-122"/>
              <a:sym typeface="方正姚体"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41398838"/>
              </p:ext>
            </p:extLst>
          </p:nvPr>
        </p:nvGraphicFramePr>
        <p:xfrm>
          <a:off x="617613" y="2054829"/>
          <a:ext cx="10482573" cy="3779520"/>
        </p:xfrm>
        <a:graphic>
          <a:graphicData uri="http://schemas.openxmlformats.org/drawingml/2006/table">
            <a:tbl>
              <a:tblPr/>
              <a:tblGrid>
                <a:gridCol w="1262926">
                  <a:extLst>
                    <a:ext uri="{9D8B030D-6E8A-4147-A177-3AD203B41FA5}">
                      <a16:colId xmlns:a16="http://schemas.microsoft.com/office/drawing/2014/main" val="3037104350"/>
                    </a:ext>
                  </a:extLst>
                </a:gridCol>
                <a:gridCol w="1807438">
                  <a:extLst>
                    <a:ext uri="{9D8B030D-6E8A-4147-A177-3AD203B41FA5}">
                      <a16:colId xmlns:a16="http://schemas.microsoft.com/office/drawing/2014/main" val="3980599871"/>
                    </a:ext>
                  </a:extLst>
                </a:gridCol>
                <a:gridCol w="7412209">
                  <a:extLst>
                    <a:ext uri="{9D8B030D-6E8A-4147-A177-3AD203B41FA5}">
                      <a16:colId xmlns:a16="http://schemas.microsoft.com/office/drawing/2014/main" val="1608231680"/>
                    </a:ext>
                  </a:extLst>
                </a:gridCol>
              </a:tblGrid>
              <a:tr h="0">
                <a:tc>
                  <a:txBody>
                    <a:bodyPr/>
                    <a:lstStyle/>
                    <a:p>
                      <a:pPr marL="0" marR="0" fontAlgn="t">
                        <a:spcBef>
                          <a:spcPts val="0"/>
                        </a:spcBef>
                        <a:spcAft>
                          <a:spcPts val="0"/>
                        </a:spcAft>
                      </a:pPr>
                      <a:r>
                        <a:rPr lang="zh-CN" sz="1600" dirty="0">
                          <a:effectLst/>
                          <a:ea typeface="Microsoft YaHei" panose="020B0503020204020204" pitchFamily="34" charset="-122"/>
                        </a:rPr>
                        <a:t>功能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a:effectLst/>
                          <a:ea typeface="Microsoft YaHei" panose="020B0503020204020204" pitchFamily="34" charset="-122"/>
                        </a:rPr>
                        <a:t>根据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a:effectLst/>
                          <a:ea typeface="Microsoft YaHei" panose="020B0503020204020204" pitchFamily="34" charset="-122"/>
                        </a:rPr>
                        <a:t>目的</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08490985"/>
                  </a:ext>
                </a:extLst>
              </a:tr>
              <a:tr h="0">
                <a:tc>
                  <a:txBody>
                    <a:bodyPr/>
                    <a:lstStyle/>
                    <a:p>
                      <a:pPr marL="0" marR="0" fontAlgn="t">
                        <a:spcBef>
                          <a:spcPts val="0"/>
                        </a:spcBef>
                        <a:spcAft>
                          <a:spcPts val="0"/>
                        </a:spcAft>
                      </a:pPr>
                      <a:r>
                        <a:rPr lang="zh-CN" sz="1600">
                          <a:effectLst/>
                          <a:ea typeface="Microsoft YaHei" panose="020B0503020204020204" pitchFamily="34" charset="-122"/>
                        </a:rPr>
                        <a:t>综合经营分析</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effectLst/>
                          <a:ea typeface="Microsoft YaHei" panose="020B0503020204020204" pitchFamily="34" charset="-122"/>
                        </a:rPr>
                        <a:t>各种管理层面的统计数据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effectLst/>
                          <a:ea typeface="Microsoft YaHei" panose="020B0503020204020204" pitchFamily="34" charset="-122"/>
                        </a:rPr>
                        <a:t>辅助决策</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78953385"/>
                  </a:ext>
                </a:extLst>
              </a:tr>
              <a:tr h="0">
                <a:tc>
                  <a:txBody>
                    <a:bodyPr/>
                    <a:lstStyle/>
                    <a:p>
                      <a:pPr marL="0" marR="0" fontAlgn="t">
                        <a:spcBef>
                          <a:spcPts val="0"/>
                        </a:spcBef>
                        <a:spcAft>
                          <a:spcPts val="0"/>
                        </a:spcAft>
                      </a:pPr>
                      <a:r>
                        <a:rPr lang="zh-CN" sz="1600">
                          <a:effectLst/>
                          <a:ea typeface="Microsoft YaHei" panose="020B0503020204020204" pitchFamily="34" charset="-122"/>
                        </a:rPr>
                        <a:t>绩效管理</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a:effectLst/>
                          <a:ea typeface="Microsoft YaHei" panose="020B0503020204020204" pitchFamily="34" charset="-122"/>
                        </a:rPr>
                        <a:t>绩效考核指标</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effectLst/>
                          <a:ea typeface="Microsoft YaHei" panose="020B0503020204020204" pitchFamily="34" charset="-122"/>
                        </a:rPr>
                        <a:t>分析机构、部门、客户经理等各个层面业绩经营状况（感觉在实际中的绩效指标有待商榷（可能要更人性化、灵活点），需要在一定层面上避免员工，太过关注于绩效指标，影响真实的工作质量）</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83846231"/>
                  </a:ext>
                </a:extLst>
              </a:tr>
              <a:tr h="0">
                <a:tc>
                  <a:txBody>
                    <a:bodyPr/>
                    <a:lstStyle/>
                    <a:p>
                      <a:pPr marL="0" marR="0" fontAlgn="t">
                        <a:spcBef>
                          <a:spcPts val="0"/>
                        </a:spcBef>
                        <a:spcAft>
                          <a:spcPts val="0"/>
                        </a:spcAft>
                      </a:pPr>
                      <a:r>
                        <a:rPr lang="zh-CN" sz="1600">
                          <a:effectLst/>
                          <a:ea typeface="Microsoft YaHei" panose="020B0503020204020204" pitchFamily="34" charset="-122"/>
                        </a:rPr>
                        <a:t>客户关系管理</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a:effectLst/>
                          <a:ea typeface="Microsoft YaHei" panose="020B0503020204020204" pitchFamily="34" charset="-122"/>
                        </a:rPr>
                        <a:t>客户相关资料（</a:t>
                      </a:r>
                      <a:r>
                        <a:rPr lang="en-US" sz="1600">
                          <a:effectLst/>
                          <a:ea typeface="Microsoft YaHei" panose="020B0503020204020204" pitchFamily="34" charset="-122"/>
                        </a:rPr>
                        <a:t>20%</a:t>
                      </a:r>
                      <a:r>
                        <a:rPr lang="zh-CN" sz="1600">
                          <a:effectLst/>
                          <a:ea typeface="Microsoft YaHei" panose="020B0503020204020204" pitchFamily="34" charset="-122"/>
                        </a:rPr>
                        <a:t>的客户创造</a:t>
                      </a:r>
                      <a:r>
                        <a:rPr lang="en-US" sz="1600">
                          <a:effectLst/>
                          <a:ea typeface="Microsoft YaHei" panose="020B0503020204020204" pitchFamily="34" charset="-122"/>
                        </a:rPr>
                        <a:t>80%</a:t>
                      </a:r>
                      <a:r>
                        <a:rPr lang="zh-CN" sz="1600">
                          <a:effectLst/>
                          <a:ea typeface="Microsoft YaHei" panose="020B0503020204020204" pitchFamily="34" charset="-122"/>
                        </a:rPr>
                        <a:t>的利润）</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effectLst/>
                          <a:ea typeface="Microsoft YaHei" panose="020B0503020204020204" pitchFamily="34" charset="-122"/>
                        </a:rPr>
                        <a:t>用户画像</a:t>
                      </a:r>
                      <a:r>
                        <a:rPr lang="en-US" sz="1600" dirty="0">
                          <a:effectLst/>
                          <a:ea typeface="Microsoft YaHei" panose="020B0503020204020204" pitchFamily="34" charset="-122"/>
                        </a:rPr>
                        <a:t>~~~</a:t>
                      </a:r>
                      <a:r>
                        <a:rPr lang="zh-CN" sz="1600" dirty="0">
                          <a:effectLst/>
                          <a:ea typeface="Microsoft YaHei" panose="020B0503020204020204" pitchFamily="34" charset="-122"/>
                        </a:rPr>
                        <a:t>（基本情况、持有产品、交易行为、客户分布），找到优质客户，建立长期关系，个性化理财产品推荐（如子女学费长期投资业务）</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46267652"/>
                  </a:ext>
                </a:extLst>
              </a:tr>
              <a:tr h="0">
                <a:tc>
                  <a:txBody>
                    <a:bodyPr/>
                    <a:lstStyle/>
                    <a:p>
                      <a:pPr marL="0" marR="0" fontAlgn="t">
                        <a:spcBef>
                          <a:spcPts val="0"/>
                        </a:spcBef>
                        <a:spcAft>
                          <a:spcPts val="0"/>
                        </a:spcAft>
                      </a:pPr>
                      <a:r>
                        <a:rPr lang="zh-CN" sz="1600">
                          <a:effectLst/>
                          <a:ea typeface="Microsoft YaHei" panose="020B0503020204020204" pitchFamily="34" charset="-122"/>
                        </a:rPr>
                        <a:t>信贷风险管理</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a:effectLst/>
                          <a:ea typeface="Microsoft YaHei" panose="020B0503020204020204" pitchFamily="34" charset="-122"/>
                        </a:rPr>
                        <a:t>行业、区域、客户信息</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effectLst/>
                          <a:ea typeface="Microsoft YaHei" panose="020B0503020204020204" pitchFamily="34" charset="-122"/>
                        </a:rPr>
                        <a:t>分析信贷风险（信用卡使用习惯：恶意投资？诈骗？）、建立信用评级（不同信用登记的账户特征？）、风险评估体系。</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09962966"/>
                  </a:ext>
                </a:extLst>
              </a:tr>
              <a:tr h="0">
                <a:tc>
                  <a:txBody>
                    <a:bodyPr/>
                    <a:lstStyle/>
                    <a:p>
                      <a:pPr marL="0" marR="0" fontAlgn="t">
                        <a:spcBef>
                          <a:spcPts val="0"/>
                        </a:spcBef>
                        <a:spcAft>
                          <a:spcPts val="0"/>
                        </a:spcAft>
                      </a:pPr>
                      <a:r>
                        <a:rPr lang="zh-CN" sz="1600">
                          <a:effectLst/>
                          <a:ea typeface="Microsoft YaHei" panose="020B0503020204020204" pitchFamily="34" charset="-122"/>
                        </a:rPr>
                        <a:t>企业报表系统</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a:effectLst/>
                          <a:ea typeface="Microsoft YaHei" panose="020B0503020204020204" pitchFamily="34" charset="-122"/>
                        </a:rPr>
                        <a:t>收集整理管理部门的报表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effectLst/>
                          <a:ea typeface="Microsoft YaHei" panose="020B0503020204020204" pitchFamily="34" charset="-122"/>
                        </a:rPr>
                        <a:t>归纳整理，合理设计展示系统</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72657475"/>
                  </a:ext>
                </a:extLst>
              </a:tr>
            </a:tbl>
          </a:graphicData>
        </a:graphic>
      </p:graphicFrame>
    </p:spTree>
    <p:extLst>
      <p:ext uri="{BB962C8B-B14F-4D97-AF65-F5344CB8AC3E}">
        <p14:creationId xmlns:p14="http://schemas.microsoft.com/office/powerpoint/2010/main" val="357658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零售领域应用</a:t>
            </a:r>
            <a:endParaRPr lang="zh-CN" altLang="en-US" sz="3600" b="1" dirty="0">
              <a:solidFill>
                <a:srgbClr val="262626"/>
              </a:solidFill>
              <a:latin typeface="方正姚体" pitchFamily="2" charset="-122"/>
              <a:ea typeface="方正姚体" pitchFamily="2" charset="-122"/>
              <a:sym typeface="方正姚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853735309"/>
              </p:ext>
            </p:extLst>
          </p:nvPr>
        </p:nvGraphicFramePr>
        <p:xfrm>
          <a:off x="512529" y="1564381"/>
          <a:ext cx="9452985" cy="4308558"/>
        </p:xfrm>
        <a:graphic>
          <a:graphicData uri="http://schemas.openxmlformats.org/drawingml/2006/table">
            <a:tbl>
              <a:tblPr/>
              <a:tblGrid>
                <a:gridCol w="2041196">
                  <a:extLst>
                    <a:ext uri="{9D8B030D-6E8A-4147-A177-3AD203B41FA5}">
                      <a16:colId xmlns:a16="http://schemas.microsoft.com/office/drawing/2014/main" val="264558042"/>
                    </a:ext>
                  </a:extLst>
                </a:gridCol>
                <a:gridCol w="3649297">
                  <a:extLst>
                    <a:ext uri="{9D8B030D-6E8A-4147-A177-3AD203B41FA5}">
                      <a16:colId xmlns:a16="http://schemas.microsoft.com/office/drawing/2014/main" val="2536514313"/>
                    </a:ext>
                  </a:extLst>
                </a:gridCol>
                <a:gridCol w="3762492">
                  <a:extLst>
                    <a:ext uri="{9D8B030D-6E8A-4147-A177-3AD203B41FA5}">
                      <a16:colId xmlns:a16="http://schemas.microsoft.com/office/drawing/2014/main" val="2176057432"/>
                    </a:ext>
                  </a:extLst>
                </a:gridCol>
              </a:tblGrid>
              <a:tr h="416587">
                <a:tc>
                  <a:txBody>
                    <a:bodyPr/>
                    <a:lstStyle/>
                    <a:p>
                      <a:pPr marL="0" marR="0" fontAlgn="t">
                        <a:spcBef>
                          <a:spcPts val="0"/>
                        </a:spcBef>
                        <a:spcAft>
                          <a:spcPts val="0"/>
                        </a:spcAft>
                      </a:pPr>
                      <a:r>
                        <a:rPr lang="zh-CN" sz="1800">
                          <a:effectLst/>
                          <a:ea typeface="Microsoft YaHei" panose="020B0503020204020204" pitchFamily="34" charset="-122"/>
                        </a:rPr>
                        <a:t>应用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a:effectLst/>
                          <a:ea typeface="Microsoft YaHei" panose="020B0503020204020204" pitchFamily="34" charset="-122"/>
                        </a:rPr>
                        <a:t>分析根据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a:effectLst/>
                          <a:ea typeface="Microsoft YaHei" panose="020B0503020204020204" pitchFamily="34" charset="-122"/>
                        </a:rPr>
                        <a:t>分析目的</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34352336"/>
                  </a:ext>
                </a:extLst>
              </a:tr>
              <a:tr h="1194742">
                <a:tc>
                  <a:txBody>
                    <a:bodyPr/>
                    <a:lstStyle/>
                    <a:p>
                      <a:pPr marL="0" marR="0" fontAlgn="t">
                        <a:spcBef>
                          <a:spcPts val="0"/>
                        </a:spcBef>
                        <a:spcAft>
                          <a:spcPts val="0"/>
                        </a:spcAft>
                      </a:pPr>
                      <a:r>
                        <a:rPr lang="zh-CN" sz="1800">
                          <a:effectLst/>
                          <a:ea typeface="Microsoft YaHei" panose="020B0503020204020204" pitchFamily="34" charset="-122"/>
                        </a:rPr>
                        <a:t>客户关系管理</a:t>
                      </a:r>
                      <a:r>
                        <a:rPr lang="en-US" sz="1800">
                          <a:effectLst/>
                          <a:ea typeface="Microsoft YaHei" panose="020B0503020204020204" pitchFamily="34" charset="-122"/>
                        </a:rPr>
                        <a:t>CRM</a:t>
                      </a:r>
                      <a:endParaRPr lang="zh-CN" sz="18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客户的往年消费记录、档案资料</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a:effectLst/>
                          <a:ea typeface="Microsoft YaHei" panose="020B0503020204020204" pitchFamily="34" charset="-122"/>
                        </a:rPr>
                        <a:t>消费能力、消费习惯、需求倾向、消费心理、信誉度</a:t>
                      </a:r>
                    </a:p>
                    <a:p>
                      <a:pPr marL="0" marR="0" fontAlgn="t">
                        <a:spcBef>
                          <a:spcPts val="0"/>
                        </a:spcBef>
                        <a:spcAft>
                          <a:spcPts val="0"/>
                        </a:spcAft>
                      </a:pPr>
                      <a:r>
                        <a:rPr lang="zh-CN" sz="1800">
                          <a:effectLst/>
                          <a:ea typeface="Microsoft YaHei" panose="020B0503020204020204" pitchFamily="34" charset="-122"/>
                        </a:rPr>
                        <a:t>隐藏价值、企业利润贡献度、客户分类（提高满意度、忠诚度）</a:t>
                      </a:r>
                      <a:r>
                        <a:rPr lang="en-US" sz="1800">
                          <a:effectLst/>
                          <a:ea typeface="Calibri" panose="020F0502020204030204" pitchFamily="34" charset="0"/>
                        </a:rPr>
                        <a:t> </a:t>
                      </a:r>
                      <a:endParaRPr lang="zh-CN" sz="18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85858516"/>
                  </a:ext>
                </a:extLst>
              </a:tr>
              <a:tr h="675972">
                <a:tc>
                  <a:txBody>
                    <a:bodyPr/>
                    <a:lstStyle/>
                    <a:p>
                      <a:pPr marL="0" marR="0" fontAlgn="t">
                        <a:spcBef>
                          <a:spcPts val="0"/>
                        </a:spcBef>
                        <a:spcAft>
                          <a:spcPts val="0"/>
                        </a:spcAft>
                      </a:pPr>
                      <a:r>
                        <a:rPr lang="zh-CN" sz="1800">
                          <a:effectLst/>
                          <a:ea typeface="Microsoft YaHei" panose="020B0503020204020204" pitchFamily="34" charset="-122"/>
                        </a:rPr>
                        <a:t>商品销售与外部环境特点分析</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季节，气候变化产生的销售数据变化</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分析销售绩效和外部环境的关系，指导销售</a:t>
                      </a:r>
                    </a:p>
                    <a:p>
                      <a:pPr marL="0" marR="0" fontAlgn="t">
                        <a:spcBef>
                          <a:spcPts val="0"/>
                        </a:spcBef>
                        <a:spcAft>
                          <a:spcPts val="0"/>
                        </a:spcAft>
                      </a:pPr>
                      <a:r>
                        <a:rPr lang="zh-CN" sz="1800" dirty="0">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04538029"/>
                  </a:ext>
                </a:extLst>
              </a:tr>
              <a:tr h="675972">
                <a:tc>
                  <a:txBody>
                    <a:bodyPr/>
                    <a:lstStyle/>
                    <a:p>
                      <a:pPr marL="0" marR="0" fontAlgn="t">
                        <a:spcBef>
                          <a:spcPts val="0"/>
                        </a:spcBef>
                        <a:spcAft>
                          <a:spcPts val="0"/>
                        </a:spcAft>
                      </a:pPr>
                      <a:r>
                        <a:rPr lang="zh-CN" sz="1800">
                          <a:effectLst/>
                          <a:ea typeface="Microsoft YaHei" panose="020B0503020204020204" pitchFamily="34" charset="-122"/>
                        </a:rPr>
                        <a:t>可盈利性分析</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利润来源、产品对利润总额的贡献度、营销费用与经营回报</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比较盈亏、风险度从而调整业务，化解经营风险</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86100062"/>
                  </a:ext>
                </a:extLst>
              </a:tr>
              <a:tr h="675972">
                <a:tc>
                  <a:txBody>
                    <a:bodyPr/>
                    <a:lstStyle/>
                    <a:p>
                      <a:pPr marL="0" marR="0" fontAlgn="t">
                        <a:spcBef>
                          <a:spcPts val="0"/>
                        </a:spcBef>
                        <a:spcAft>
                          <a:spcPts val="0"/>
                        </a:spcAft>
                      </a:pPr>
                      <a:r>
                        <a:rPr lang="zh-CN" sz="1800">
                          <a:effectLst/>
                          <a:ea typeface="Microsoft YaHei" panose="020B0503020204020204" pitchFamily="34" charset="-122"/>
                        </a:rPr>
                        <a:t>绩效管理</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绩效指标（销售、市场、客服、财务、人力资源、供应链）</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对成本进行核算，分析经济活动曲线，降低成本</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19964323"/>
                  </a:ext>
                </a:extLst>
              </a:tr>
              <a:tr h="416587">
                <a:tc>
                  <a:txBody>
                    <a:bodyPr/>
                    <a:lstStyle/>
                    <a:p>
                      <a:pPr marL="0" marR="0" fontAlgn="t">
                        <a:spcBef>
                          <a:spcPts val="0"/>
                        </a:spcBef>
                        <a:spcAft>
                          <a:spcPts val="0"/>
                        </a:spcAft>
                      </a:pPr>
                      <a:r>
                        <a:rPr lang="zh-CN" sz="1800" dirty="0">
                          <a:effectLst/>
                          <a:ea typeface="Microsoft YaHei" panose="020B0503020204020204" pitchFamily="34" charset="-122"/>
                        </a:rPr>
                        <a:t>异常处理</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数据异常</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800" dirty="0">
                          <a:effectLst/>
                          <a:ea typeface="Microsoft YaHei" panose="020B0503020204020204" pitchFamily="34" charset="-122"/>
                        </a:rPr>
                        <a:t>及时报告异常，降低风险</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5973755"/>
                  </a:ext>
                </a:extLst>
              </a:tr>
            </a:tbl>
          </a:graphicData>
        </a:graphic>
      </p:graphicFrame>
    </p:spTree>
    <p:extLst>
      <p:ext uri="{BB962C8B-B14F-4D97-AF65-F5344CB8AC3E}">
        <p14:creationId xmlns:p14="http://schemas.microsoft.com/office/powerpoint/2010/main" val="184649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77202" y="769897"/>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465469" y="-261271"/>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1058015" y="284268"/>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873770" y="302011"/>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458747" y="891929"/>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512529" y="698500"/>
            <a:ext cx="7014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选择武汉？</a:t>
            </a:r>
            <a:endParaRPr lang="zh-CN" altLang="en-US" sz="3600" b="1" dirty="0">
              <a:solidFill>
                <a:srgbClr val="262626"/>
              </a:solidFill>
              <a:latin typeface="方正姚体" pitchFamily="2" charset="-122"/>
              <a:ea typeface="方正姚体" pitchFamily="2" charset="-122"/>
              <a:sym typeface="方正姚体" pitchFamily="2" charset="-122"/>
            </a:endParaRPr>
          </a:p>
        </p:txBody>
      </p:sp>
      <p:pic>
        <p:nvPicPr>
          <p:cNvPr id="2" name="图片 1"/>
          <p:cNvPicPr>
            <a:picLocks noChangeAspect="1"/>
          </p:cNvPicPr>
          <p:nvPr/>
        </p:nvPicPr>
        <p:blipFill>
          <a:blip r:embed="rId4"/>
          <a:stretch>
            <a:fillRect/>
          </a:stretch>
        </p:blipFill>
        <p:spPr>
          <a:xfrm>
            <a:off x="3922608" y="1282700"/>
            <a:ext cx="7180423" cy="4617946"/>
          </a:xfrm>
          <a:prstGeom prst="rect">
            <a:avLst/>
          </a:prstGeom>
        </p:spPr>
      </p:pic>
      <p:pic>
        <p:nvPicPr>
          <p:cNvPr id="4" name="图片 3"/>
          <p:cNvPicPr>
            <a:picLocks noChangeAspect="1"/>
          </p:cNvPicPr>
          <p:nvPr/>
        </p:nvPicPr>
        <p:blipFill>
          <a:blip r:embed="rId5"/>
          <a:stretch>
            <a:fillRect/>
          </a:stretch>
        </p:blipFill>
        <p:spPr>
          <a:xfrm>
            <a:off x="77202" y="1632850"/>
            <a:ext cx="3438996" cy="4267796"/>
          </a:xfrm>
          <a:prstGeom prst="rect">
            <a:avLst/>
          </a:prstGeom>
        </p:spPr>
      </p:pic>
    </p:spTree>
    <p:extLst>
      <p:ext uri="{BB962C8B-B14F-4D97-AF65-F5344CB8AC3E}">
        <p14:creationId xmlns:p14="http://schemas.microsoft.com/office/powerpoint/2010/main" val="2970458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auto">
      <p:bgPr>
        <a:gradFill rotWithShape="1">
          <a:gsLst>
            <a:gs pos="0">
              <a:srgbClr val="0F2437"/>
            </a:gs>
            <a:gs pos="50000">
              <a:srgbClr val="284D7A"/>
            </a:gs>
            <a:gs pos="100000">
              <a:srgbClr val="0F2437"/>
            </a:gs>
          </a:gsLst>
          <a:lin ang="5400000" scaled="1"/>
        </a:gradFill>
        <a:effectLst/>
      </p:bgPr>
    </p:bg>
    <p:spTree>
      <p:nvGrpSpPr>
        <p:cNvPr id="1" name=""/>
        <p:cNvGrpSpPr/>
        <p:nvPr/>
      </p:nvGrpSpPr>
      <p:grpSpPr>
        <a:xfrm>
          <a:off x="0" y="0"/>
          <a:ext cx="0" cy="0"/>
          <a:chOff x="0" y="0"/>
          <a:chExt cx="0" cy="0"/>
        </a:xfrm>
      </p:grpSpPr>
      <p:sp>
        <p:nvSpPr>
          <p:cNvPr id="23554" name="六边形 54"/>
          <p:cNvSpPr>
            <a:spLocks noChangeAspect="1" noChangeArrowheads="1"/>
          </p:cNvSpPr>
          <p:nvPr/>
        </p:nvSpPr>
        <p:spPr bwMode="auto">
          <a:xfrm rot="5400000">
            <a:off x="3856832" y="1856581"/>
            <a:ext cx="4508500" cy="3887787"/>
          </a:xfrm>
          <a:prstGeom prst="hexagon">
            <a:avLst>
              <a:gd name="adj" fmla="val 24992"/>
              <a:gd name="vf" fmla="val 115470"/>
            </a:avLst>
          </a:prstGeom>
          <a:solidFill>
            <a:srgbClr val="D8D8D8"/>
          </a:solidFill>
          <a:ln>
            <a:noFill/>
          </a:ln>
          <a:extLst>
            <a:ext uri="{91240B29-F687-4F45-9708-019B960494DF}">
              <a14:hiddenLine xmlns:a14="http://schemas.microsoft.com/office/drawing/2010/main" w="1016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55" name="文本框 63"/>
          <p:cNvSpPr>
            <a:spLocks noChangeArrowheads="1"/>
          </p:cNvSpPr>
          <p:nvPr/>
        </p:nvSpPr>
        <p:spPr bwMode="auto">
          <a:xfrm>
            <a:off x="5340350" y="4264025"/>
            <a:ext cx="1543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5400">
                <a:solidFill>
                  <a:srgbClr val="284D7A"/>
                </a:solidFill>
                <a:latin typeface="Impact" panose="020B0806030902050204" pitchFamily="34" charset="0"/>
                <a:ea typeface="微软雅黑" panose="020B0503020204020204" pitchFamily="34" charset="-122"/>
                <a:sym typeface="Impact" panose="020B0806030902050204" pitchFamily="34" charset="0"/>
              </a:rPr>
              <a:t>2016</a:t>
            </a:r>
            <a:endParaRPr lang="zh-CN" altLang="en-US" sz="5400">
              <a:solidFill>
                <a:srgbClr val="284D7A"/>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3556" name="文本框 64"/>
          <p:cNvSpPr>
            <a:spLocks noChangeArrowheads="1"/>
          </p:cNvSpPr>
          <p:nvPr/>
        </p:nvSpPr>
        <p:spPr bwMode="auto">
          <a:xfrm>
            <a:off x="4381500" y="2970213"/>
            <a:ext cx="32944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b="1" dirty="0">
                <a:solidFill>
                  <a:srgbClr val="284D7A"/>
                </a:solidFill>
                <a:latin typeface="方正姚体" pitchFamily="2" charset="-122"/>
                <a:ea typeface="方正姚体" pitchFamily="2" charset="-122"/>
                <a:sym typeface="方正姚体" pitchFamily="2" charset="-122"/>
              </a:rPr>
              <a:t>THANK  YOU</a:t>
            </a:r>
            <a:endParaRPr lang="zh-CN" altLang="en-US" sz="4800" b="1" dirty="0">
              <a:solidFill>
                <a:srgbClr val="284D7A"/>
              </a:solidFill>
              <a:latin typeface="方正姚体" pitchFamily="2" charset="-122"/>
              <a:ea typeface="方正姚体" pitchFamily="2" charset="-122"/>
              <a:sym typeface="方正姚体" pitchFamily="2" charset="-122"/>
            </a:endParaRPr>
          </a:p>
        </p:txBody>
      </p:sp>
      <p:sp>
        <p:nvSpPr>
          <p:cNvPr id="23557" name="六边形 55"/>
          <p:cNvSpPr>
            <a:spLocks noChangeAspect="1" noChangeArrowheads="1"/>
          </p:cNvSpPr>
          <p:nvPr/>
        </p:nvSpPr>
        <p:spPr bwMode="auto">
          <a:xfrm rot="5400000">
            <a:off x="3609182" y="1640681"/>
            <a:ext cx="5010150" cy="4319587"/>
          </a:xfrm>
          <a:prstGeom prst="hexagon">
            <a:avLst>
              <a:gd name="adj" fmla="val 24996"/>
              <a:gd name="vf" fmla="val 115470"/>
            </a:avLst>
          </a:prstGeom>
          <a:noFill/>
          <a:ln w="101600">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51253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275200" y="1053330"/>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0867746" y="1598869"/>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683501" y="1616612"/>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268478" y="2206530"/>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814535" y="3187700"/>
            <a:ext cx="3943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什么是商业智能？</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888845" y="4003675"/>
            <a:ext cx="5399804"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dirty="0"/>
              <a:t>通过有目的、有选择地</a:t>
            </a:r>
            <a:r>
              <a:rPr lang="zh-CN" altLang="zh-CN" b="1" dirty="0"/>
              <a:t>采集业务数据</a:t>
            </a:r>
            <a:r>
              <a:rPr lang="zh-CN" altLang="zh-CN" dirty="0"/>
              <a:t>，并将其</a:t>
            </a:r>
            <a:r>
              <a:rPr lang="zh-CN" altLang="zh-CN" b="1" dirty="0"/>
              <a:t>转换为对决策有用的信息</a:t>
            </a:r>
            <a:r>
              <a:rPr lang="zh-CN" altLang="zh-CN" dirty="0"/>
              <a:t>，用于智能化的</a:t>
            </a:r>
            <a:r>
              <a:rPr lang="zh-CN" altLang="zh-CN" b="1" dirty="0"/>
              <a:t>分析、预测和模拟</a:t>
            </a:r>
            <a:r>
              <a:rPr lang="zh-CN" altLang="zh-CN" dirty="0"/>
              <a:t>等目的，这样的应用被称为商业智能（</a:t>
            </a:r>
            <a:r>
              <a:rPr lang="en-US" altLang="zh-CN" dirty="0"/>
              <a:t>Business </a:t>
            </a:r>
            <a:r>
              <a:rPr lang="en-US" altLang="zh-CN" dirty="0" err="1"/>
              <a:t>Intelligence,BI</a:t>
            </a:r>
            <a:r>
              <a:rPr lang="zh-CN" altLang="zh-CN" dirty="0"/>
              <a:t>）</a:t>
            </a:r>
            <a:r>
              <a:rPr lang="zh-CN" altLang="en-US" dirty="0"/>
              <a:t>。</a:t>
            </a:r>
            <a:endParaRPr lang="zh-CN" altLang="zh-CN" dirty="0"/>
          </a:p>
          <a:p>
            <a:pPr eaLnBrk="1" hangingPunct="1"/>
            <a:endParaRPr lang="zh-CN" altLang="en-US" sz="1100" dirty="0">
              <a:solidFill>
                <a:srgbClr val="262626"/>
              </a:solidFill>
              <a:latin typeface="方正姚体" pitchFamily="2" charset="-122"/>
              <a:ea typeface="方正姚体" pitchFamily="2" charset="-122"/>
              <a:sym typeface="方正姚体" pitchFamily="2" charset="-122"/>
            </a:endParaRPr>
          </a:p>
          <a:p>
            <a:pPr eaLnBrk="1" hangingPunct="1"/>
            <a:r>
              <a:rPr lang="zh-CN" altLang="zh-CN" dirty="0"/>
              <a:t>从技术上来说，商务智能</a:t>
            </a:r>
            <a:r>
              <a:rPr lang="en-US" altLang="zh-CN" dirty="0"/>
              <a:t> = </a:t>
            </a:r>
            <a:r>
              <a:rPr lang="zh-CN" altLang="zh-CN" dirty="0"/>
              <a:t>数据仓库</a:t>
            </a:r>
            <a:r>
              <a:rPr lang="en-US" altLang="zh-CN" dirty="0"/>
              <a:t> + </a:t>
            </a:r>
            <a:r>
              <a:rPr lang="zh-CN" altLang="zh-CN" dirty="0"/>
              <a:t>联机分析处理技术</a:t>
            </a:r>
            <a:r>
              <a:rPr lang="en-US" altLang="zh-CN" dirty="0"/>
              <a:t>+ </a:t>
            </a:r>
            <a:r>
              <a:rPr lang="zh-CN" altLang="zh-CN" dirty="0"/>
              <a:t>数据挖掘</a:t>
            </a:r>
            <a:r>
              <a:rPr lang="zh-CN" altLang="en-US" dirty="0"/>
              <a:t>。</a:t>
            </a:r>
            <a:endParaRPr lang="zh-CN" altLang="en-US" sz="1400" dirty="0">
              <a:solidFill>
                <a:srgbClr val="262626"/>
              </a:solidFill>
              <a:latin typeface="方正姚体" pitchFamily="2" charset="-122"/>
              <a:ea typeface="方正姚体" pitchFamily="2" charset="-122"/>
              <a:sym typeface="方正姚体" pitchFamily="2" charset="-122"/>
            </a:endParaRPr>
          </a:p>
          <a:p>
            <a:pPr eaLnBrk="1" hangingPunct="1"/>
            <a:endParaRPr lang="zh-CN" altLang="en-US" sz="1600" dirty="0">
              <a:solidFill>
                <a:srgbClr val="262626"/>
              </a:solidFill>
              <a:latin typeface="方正姚体" pitchFamily="2" charset="-122"/>
              <a:ea typeface="方正姚体" pitchFamily="2" charset="-122"/>
              <a:sym typeface="方正姚体" pitchFamily="2" charset="-122"/>
            </a:endParaRPr>
          </a:p>
          <a:p>
            <a:pPr eaLnBrk="1" hangingPunct="1"/>
            <a:endParaRPr lang="zh-CN" altLang="en-US" sz="12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sz="12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endParaRPr lang="zh-CN" altLang="en-US"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420926" y="1059514"/>
            <a:ext cx="2786520" cy="2279031"/>
          </a:xfrm>
          <a:prstGeom prst="rect">
            <a:avLst/>
          </a:prstGeom>
        </p:spPr>
      </p:pic>
      <p:sp>
        <p:nvSpPr>
          <p:cNvPr id="36" name="文本框 36"/>
          <p:cNvSpPr>
            <a:spLocks noChangeArrowheads="1"/>
          </p:cNvSpPr>
          <p:nvPr/>
        </p:nvSpPr>
        <p:spPr bwMode="auto">
          <a:xfrm>
            <a:off x="6476806" y="3338546"/>
            <a:ext cx="539980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ctr"/>
            <a:r>
              <a:rPr lang="en-US" altLang="zh-CN" dirty="0"/>
              <a:t>1.</a:t>
            </a:r>
            <a:r>
              <a:rPr lang="zh-CN" altLang="zh-CN" dirty="0"/>
              <a:t>从企业不同的业务处理系统的数据中提取出有用的数据，进行清理，以保证数据的正确性；</a:t>
            </a:r>
          </a:p>
          <a:p>
            <a:pPr fontAlgn="ctr"/>
            <a:r>
              <a:rPr lang="en-US" altLang="zh-CN" dirty="0"/>
              <a:t>2.</a:t>
            </a:r>
            <a:r>
              <a:rPr lang="zh-CN" altLang="zh-CN" dirty="0"/>
              <a:t>抽取、转换、装载（</a:t>
            </a:r>
            <a:r>
              <a:rPr lang="en-US" altLang="zh-CN" dirty="0"/>
              <a:t>ETL</a:t>
            </a:r>
            <a:r>
              <a:rPr lang="zh-CN" altLang="zh-CN" dirty="0"/>
              <a:t>过程），整合到数据仓库中，得到企业信息的全局视图；</a:t>
            </a:r>
          </a:p>
          <a:p>
            <a:pPr fontAlgn="ctr"/>
            <a:r>
              <a:rPr lang="en-US" altLang="zh-CN" dirty="0"/>
              <a:t>3.</a:t>
            </a:r>
            <a:r>
              <a:rPr lang="zh-CN" altLang="zh-CN" dirty="0"/>
              <a:t>利用合适的查询和分析工具以及数据挖掘工具对数据仓库里的数据进行分析和处理，形成信息，并提炼为辅助决策的知识，把知识呈现给管理者，为管理者的决策过程提供支持。</a:t>
            </a:r>
          </a:p>
          <a:p>
            <a:pPr eaLnBrk="1" hangingPunct="1"/>
            <a:endParaRPr lang="zh-CN" altLang="en-US" sz="1600" dirty="0">
              <a:solidFill>
                <a:srgbClr val="262626"/>
              </a:solidFill>
              <a:latin typeface="方正姚体" pitchFamily="2" charset="-122"/>
              <a:ea typeface="方正姚体" pitchFamily="2" charset="-122"/>
              <a:sym typeface="方正姚体" pitchFamily="2" charset="-122"/>
            </a:endParaRPr>
          </a:p>
          <a:p>
            <a:pPr eaLnBrk="1" hangingPunct="1"/>
            <a:endParaRPr lang="zh-CN" altLang="en-US" sz="12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sz="12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endParaRPr lang="zh-CN" altLang="en-US"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57144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333E-6 -1.85185E-6 L 4.58333E-6 0.00023 L -0.07513 0.00185 C -0.07748 0.00185 -0.07969 0.00278 -0.08217 0.00278 C -0.09375 0.00347 -0.10547 0.00347 -0.11693 0.00394 L -0.14011 0.00486 C -0.14271 0.00579 -0.14558 0.00579 -0.14792 0.00695 C -0.15782 0.01204 -0.15079 0.0088 -0.16303 0.0132 C -0.16667 0.01435 -0.17032 0.01621 -0.17409 0.01736 C -0.18399 0.01991 -0.17995 0.01875 -0.19701 0.0257 C -0.19844 0.02593 -0.19961 0.02685 -0.20105 0.02755 C -0.20326 0.02871 -0.20573 0.0294 -0.20795 0.03056 C -0.21003 0.03195 -0.21172 0.0338 -0.21394 0.03472 C -0.21654 0.03611 -0.22071 0.03796 -0.22292 0.04005 C -0.22904 0.04491 -0.23607 0.04908 -0.24089 0.05533 C -0.2461 0.06227 -0.24727 0.06435 -0.253 0.06991 C -0.25456 0.0713 -0.25599 0.07292 -0.25795 0.07408 C -0.26237 0.07616 -0.26706 0.07871 -0.27188 0.08009 C -0.2767 0.08125 -0.28125 0.08241 -0.28594 0.08426 C -0.31094 0.09352 -0.27956 0.08171 -0.29987 0.09028 C -0.30183 0.09121 -0.30378 0.09167 -0.30586 0.09236 C -0.30782 0.09329 -0.30964 0.09468 -0.31185 0.0956 C -0.31355 0.0963 -0.31511 0.0963 -0.31693 0.09653 C -0.33086 0.10046 -0.31576 0.09722 -0.32774 0.09977 C -0.33581 0.10509 -0.32435 0.0963 -0.33386 0.11088 L -0.3379 0.11713 C -0.33842 0.11829 -0.33907 0.11921 -0.33985 0.12037 C -0.34089 0.12153 -0.3418 0.12292 -0.34284 0.12431 C -0.34454 0.12662 -0.34532 0.12871 -0.34792 0.13033 C -0.3487 0.13102 -0.34974 0.13125 -0.35066 0.13148 C -0.35157 0.13241 -0.35196 0.1338 -0.35274 0.13449 C -0.35456 0.13634 -0.35873 0.13866 -0.35873 0.13889 C -0.36094 0.14213 -0.35951 0.1419 -0.36172 0.1419 L -0.37761 0.15648 L -0.37383 0.15533 " pathEditMode="relative" rAng="0" ptsTypes="AAAAAAAAAAAAAAAAAAAAAAAAAAAAAAAAAAA">
                                      <p:cBhvr>
                                        <p:cTn id="6" dur="2000" fill="hold"/>
                                        <p:tgtEl>
                                          <p:spTgt spid="3"/>
                                        </p:tgtEl>
                                        <p:attrNameLst>
                                          <p:attrName>ppt_x</p:attrName>
                                          <p:attrName>ppt_y</p:attrName>
                                        </p:attrNameLst>
                                      </p:cBhvr>
                                      <p:rCtr x="-18880" y="7824"/>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gtEl>
                                      </p:cBhvr>
                                      <p:by x="200000" y="20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51253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dirty="0">
                <a:solidFill>
                  <a:schemeClr val="bg1"/>
                </a:solidFill>
                <a:latin typeface="方正姚体" pitchFamily="2" charset="-122"/>
                <a:sym typeface="方正姚体" pitchFamily="2" charset="-122"/>
              </a:rPr>
              <a:t>MORE  THEN  TEMPLATE</a:t>
            </a:r>
            <a:endParaRPr lang="en-US" altLang="zh-CN" sz="2800" b="1" dirty="0">
              <a:solidFill>
                <a:schemeClr val="bg1"/>
              </a:solidFill>
              <a:latin typeface="方正姚体" pitchFamily="2" charset="-122"/>
              <a:sym typeface="方正姚体" pitchFamily="2" charset="-122"/>
            </a:endParaRPr>
          </a:p>
        </p:txBody>
      </p:sp>
      <p:sp>
        <p:nvSpPr>
          <p:cNvPr id="22544" name="矩形 35"/>
          <p:cNvSpPr>
            <a:spLocks noChangeArrowheads="1"/>
          </p:cNvSpPr>
          <p:nvPr/>
        </p:nvSpPr>
        <p:spPr bwMode="auto">
          <a:xfrm>
            <a:off x="814535" y="3187700"/>
            <a:ext cx="3943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为什么用商业智能？</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5338181" y="4086465"/>
            <a:ext cx="331995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dirty="0">
                <a:latin typeface="楷体" panose="02010609060101010101" pitchFamily="49" charset="-122"/>
                <a:ea typeface="楷体" panose="02010609060101010101" pitchFamily="49" charset="-122"/>
                <a:sym typeface="方正姚体" pitchFamily="2" charset="-122"/>
              </a:rPr>
              <a:t>数据爆炸、</a:t>
            </a:r>
            <a:endParaRPr lang="en-US" altLang="zh-CN" sz="4000" b="1" dirty="0">
              <a:latin typeface="楷体" panose="02010609060101010101" pitchFamily="49" charset="-122"/>
              <a:ea typeface="楷体" panose="02010609060101010101" pitchFamily="49" charset="-122"/>
              <a:sym typeface="方正姚体" pitchFamily="2" charset="-122"/>
            </a:endParaRPr>
          </a:p>
          <a:p>
            <a:r>
              <a:rPr lang="zh-CN" altLang="en-US" sz="4000" b="1" dirty="0">
                <a:solidFill>
                  <a:srgbClr val="262626"/>
                </a:solidFill>
                <a:latin typeface="楷体" panose="02010609060101010101" pitchFamily="49" charset="-122"/>
                <a:ea typeface="楷体" panose="02010609060101010101" pitchFamily="49" charset="-122"/>
                <a:sym typeface="方正姚体" pitchFamily="2" charset="-122"/>
              </a:rPr>
              <a:t>知识贫乏、</a:t>
            </a:r>
            <a:endParaRPr lang="en-US" altLang="zh-CN" sz="4000" b="1" dirty="0">
              <a:solidFill>
                <a:srgbClr val="262626"/>
              </a:solidFill>
              <a:latin typeface="楷体" panose="02010609060101010101" pitchFamily="49" charset="-122"/>
              <a:ea typeface="楷体" panose="02010609060101010101" pitchFamily="49" charset="-122"/>
              <a:sym typeface="方正姚体" pitchFamily="2" charset="-122"/>
            </a:endParaRPr>
          </a:p>
          <a:p>
            <a:r>
              <a:rPr lang="zh-CN" altLang="en-US" sz="4000" b="1" dirty="0">
                <a:solidFill>
                  <a:srgbClr val="262626"/>
                </a:solidFill>
                <a:latin typeface="楷体" panose="02010609060101010101" pitchFamily="49" charset="-122"/>
                <a:ea typeface="楷体" panose="02010609060101010101" pitchFamily="49" charset="-122"/>
                <a:sym typeface="方正姚体" pitchFamily="2" charset="-122"/>
              </a:rPr>
              <a:t>效率差</a:t>
            </a:r>
            <a:r>
              <a:rPr lang="en-US" altLang="zh-CN" sz="4000" b="1" dirty="0">
                <a:solidFill>
                  <a:srgbClr val="262626"/>
                </a:solidFill>
                <a:latin typeface="楷体" panose="02010609060101010101" pitchFamily="49" charset="-122"/>
                <a:ea typeface="楷体" panose="02010609060101010101" pitchFamily="49" charset="-122"/>
                <a:sym typeface="方正姚体" pitchFamily="2" charset="-122"/>
              </a:rPr>
              <a:t>-&gt;</a:t>
            </a:r>
            <a:r>
              <a:rPr lang="zh-CN" altLang="en-US" sz="4000" b="1" dirty="0">
                <a:solidFill>
                  <a:srgbClr val="262626"/>
                </a:solidFill>
                <a:latin typeface="楷体" panose="02010609060101010101" pitchFamily="49" charset="-122"/>
                <a:ea typeface="楷体" panose="02010609060101010101" pitchFamily="49" charset="-122"/>
                <a:sym typeface="方正姚体" pitchFamily="2" charset="-122"/>
              </a:rPr>
              <a:t>利润</a:t>
            </a:r>
            <a:endParaRPr lang="zh-CN" altLang="en-US" sz="12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endParaRPr lang="zh-CN" altLang="en-US"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785392" y="883010"/>
            <a:ext cx="4429125" cy="3114675"/>
          </a:xfrm>
          <a:prstGeom prst="rect">
            <a:avLst/>
          </a:prstGeom>
        </p:spPr>
      </p:pic>
      <p:pic>
        <p:nvPicPr>
          <p:cNvPr id="5" name="图片 4"/>
          <p:cNvPicPr>
            <a:picLocks noChangeAspect="1"/>
          </p:cNvPicPr>
          <p:nvPr/>
        </p:nvPicPr>
        <p:blipFill>
          <a:blip r:embed="rId3"/>
          <a:stretch>
            <a:fillRect/>
          </a:stretch>
        </p:blipFill>
        <p:spPr>
          <a:xfrm>
            <a:off x="9619079" y="782649"/>
            <a:ext cx="2342221" cy="2196560"/>
          </a:xfrm>
          <a:prstGeom prst="rect">
            <a:avLst/>
          </a:prstGeom>
        </p:spPr>
      </p:pic>
      <p:pic>
        <p:nvPicPr>
          <p:cNvPr id="6" name="图片 5"/>
          <p:cNvPicPr>
            <a:picLocks noChangeAspect="1"/>
          </p:cNvPicPr>
          <p:nvPr/>
        </p:nvPicPr>
        <p:blipFill>
          <a:blip r:embed="rId4"/>
          <a:stretch>
            <a:fillRect/>
          </a:stretch>
        </p:blipFill>
        <p:spPr>
          <a:xfrm>
            <a:off x="9494108" y="3912438"/>
            <a:ext cx="2467192" cy="2249589"/>
          </a:xfrm>
          <a:prstGeom prst="rect">
            <a:avLst/>
          </a:prstGeom>
        </p:spPr>
      </p:pic>
    </p:spTree>
    <p:extLst>
      <p:ext uri="{BB962C8B-B14F-4D97-AF65-F5344CB8AC3E}">
        <p14:creationId xmlns:p14="http://schemas.microsoft.com/office/powerpoint/2010/main" val="22519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45"/>
                                        </p:tgtEl>
                                        <p:attrNameLst>
                                          <p:attrName>style.visibility</p:attrName>
                                        </p:attrNameLst>
                                      </p:cBhvr>
                                      <p:to>
                                        <p:strVal val="visible"/>
                                      </p:to>
                                    </p:set>
                                    <p:animEffect transition="in" filter="fade">
                                      <p:cBhvr>
                                        <p:cTn id="12" dur="500"/>
                                        <p:tgtEl>
                                          <p:spTgt spid="225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95833E-6 4.44444E-6 L 3.95833E-6 0.00023 C -0.0142 -0.00741 -0.00782 -0.00556 -0.02748 -0.00649 L -0.07513 -0.00811 C -0.08386 -0.01343 -0.0793 -0.01112 -0.09792 -0.01297 C -0.10651 -0.01389 -0.11498 -0.01412 -0.12357 -0.01459 L -0.14636 -0.01621 C -0.15157 -0.01667 -0.15677 -0.0176 -0.16198 -0.01783 L -0.19401 -0.01945 L -0.20769 -0.02107 C -0.21576 -0.02223 -0.228 -0.02477 -0.23516 -0.02593 L -0.33946 -0.02431 C -0.35782 -0.02454 -0.44362 -0.02894 -0.46836 -0.03079 L -0.49037 -0.03241 L -0.53151 -0.03403 C -0.5349 -0.03519 -0.54232 -0.0375 -0.54519 -0.03727 C -0.56602 -0.03635 -0.58672 -0.03403 -0.60743 -0.03241 C -0.60808 -0.03033 -0.60873 -0.02825 -0.60925 -0.02593 C -0.60964 -0.02454 -0.60977 -0.02269 -0.61016 -0.02107 C -0.61068 -0.01945 -0.61146 -0.01783 -0.61198 -0.01621 C -0.61329 -0.0125 -0.61459 -0.0088 -0.61563 -0.00487 C -0.61758 0.00208 -0.61914 0.00925 -0.6211 0.0162 C -0.62253 0.02129 -0.62435 0.02592 -0.62579 0.03101 C -0.62618 0.0324 -0.62618 0.03425 -0.6267 0.03588 C -0.62865 0.04189 -0.63125 0.04745 -0.63308 0.0537 C -0.63633 0.06527 -0.63464 0.06041 -0.63763 0.06828 C -0.63789 0.07152 -0.63789 0.075 -0.63855 0.078 C -0.6392 0.08101 -0.64089 0.0831 -0.64128 0.08611 C -0.64206 0.09189 -0.6418 0.09814 -0.64219 0.10416 C -0.64245 0.1074 -0.64284 0.11064 -0.6431 0.11388 C -0.64349 0.11759 -0.64362 0.12152 -0.64401 0.12523 C -0.64558 0.14213 -0.64414 0.12523 -0.64584 0.13981 C -0.64623 0.14305 -0.64649 0.14629 -0.64675 0.14953 C -0.64766 0.16041 -0.64792 0.16782 -0.64857 0.17893 C -0.64831 0.20439 -0.65261 0.23148 -0.64766 0.25532 C -0.64597 0.26342 -0.63789 0.25463 -0.63308 0.2537 C -0.63204 0.25347 -0.63112 0.25277 -0.63034 0.25208 C -0.62826 0.25023 -0.62787 0.2493 -0.6267 0.24722 " pathEditMode="relative" rAng="0" ptsTypes="AAAAAAAAAAAAAAAAAAAAAAAAAAAAAAAAAAAAAA">
                                      <p:cBhvr>
                                        <p:cTn id="26" dur="2000" fill="hold"/>
                                        <p:tgtEl>
                                          <p:spTgt spid="5"/>
                                        </p:tgtEl>
                                        <p:attrNameLst>
                                          <p:attrName>ppt_x</p:attrName>
                                          <p:attrName>ppt_y</p:attrName>
                                        </p:attrNameLst>
                                      </p:cBhvr>
                                      <p:rCtr x="-32513" y="11042"/>
                                    </p:animMotion>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gtEl>
                                      </p:cBhvr>
                                      <p:by x="200000" y="200000"/>
                                    </p:animScale>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25E-6 3.7037E-7 L -1.25E-6 3.7037E-7 C -0.00247 -0.00347 -0.00482 -0.00694 -0.00742 -0.00995 C -0.00846 -0.01111 -0.0099 -0.01181 -0.01107 -0.01319 C -0.01445 -0.01713 -0.02044 -0.02546 -0.02474 -0.0294 C -0.02565 -0.03009 -0.02656 -0.03056 -0.02747 -0.03102 C -0.0293 -0.0338 -0.03099 -0.03681 -0.03294 -0.03912 C -0.03594 -0.04236 -0.03906 -0.04468 -0.04219 -0.04722 C -0.04401 -0.04884 -0.0457 -0.05093 -0.04766 -0.05208 C -0.04857 -0.05278 -0.04948 -0.05301 -0.05039 -0.0537 C -0.05469 -0.05787 -0.05912 -0.06204 -0.06315 -0.0669 C -0.07435 -0.08009 -0.0655 -0.07407 -0.07227 -0.07824 C -0.08412 -0.09653 -0.07487 -0.08333 -0.08698 -0.09768 C -0.08789 -0.09884 -0.08867 -0.1 -0.08971 -0.10093 C -0.09336 -0.1044 -0.09701 -0.10741 -0.10065 -0.11065 C -0.10169 -0.11157 -0.10247 -0.11296 -0.10339 -0.11412 C -0.10456 -0.11528 -0.10586 -0.11597 -0.10703 -0.11736 C -0.11354 -0.12407 -0.11992 -0.13148 -0.1263 -0.13843 C -0.12774 -0.14005 -0.12943 -0.1412 -0.13086 -0.14329 C -0.13763 -0.15324 -0.13412 -0.14977 -0.14089 -0.15463 C -0.14505 -0.16204 -0.1401 -0.1544 -0.14544 -0.15949 C -0.1474 -0.16157 -0.14909 -0.16412 -0.15091 -0.16597 C -0.15573 -0.17083 -0.15234 -0.16528 -0.15456 -0.16921 " pathEditMode="relative" ptsTypes="AAAAAAAAAAAAAAAAAAAAAAA">
                                      <p:cBhvr>
                                        <p:cTn id="34" dur="2000" fill="hold"/>
                                        <p:tgtEl>
                                          <p:spTgt spid="6"/>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51253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275200" y="1053330"/>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0867746" y="1598869"/>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683501" y="1616612"/>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268478" y="2206530"/>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814535" y="3187700"/>
            <a:ext cx="3943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商业智能有哪些内容？</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888845" y="4003675"/>
            <a:ext cx="539980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方正姚体" pitchFamily="2" charset="-122"/>
                <a:ea typeface="方正姚体" pitchFamily="2" charset="-122"/>
                <a:sym typeface="方正姚体" pitchFamily="2" charset="-122"/>
              </a:rPr>
              <a:t>从宏观分析上看，</a:t>
            </a:r>
            <a:r>
              <a:rPr lang="zh-CN" altLang="en-US" sz="1600" dirty="0">
                <a:solidFill>
                  <a:srgbClr val="262626"/>
                </a:solidFill>
                <a:latin typeface="方正姚体" pitchFamily="2" charset="-122"/>
                <a:ea typeface="方正姚体" pitchFamily="2" charset="-122"/>
                <a:sym typeface="方正姚体" pitchFamily="2" charset="-122"/>
              </a:rPr>
              <a:t>涉及经济情况、人口规模特征、劳动力保障、政策法规、全球环境等。</a:t>
            </a:r>
            <a:endParaRPr lang="en-US" altLang="zh-CN" sz="1600" dirty="0">
              <a:solidFill>
                <a:srgbClr val="262626"/>
              </a:solidFill>
              <a:latin typeface="方正姚体" pitchFamily="2" charset="-122"/>
              <a:ea typeface="方正姚体" pitchFamily="2" charset="-122"/>
              <a:sym typeface="方正姚体" pitchFamily="2" charset="-122"/>
            </a:endParaRPr>
          </a:p>
          <a:p>
            <a:pPr eaLnBrk="1" hangingPunct="1"/>
            <a:r>
              <a:rPr lang="zh-CN" altLang="en-US" sz="1600" b="1" dirty="0">
                <a:solidFill>
                  <a:srgbClr val="262626"/>
                </a:solidFill>
                <a:latin typeface="方正姚体" pitchFamily="2" charset="-122"/>
                <a:ea typeface="方正姚体" pitchFamily="2" charset="-122"/>
                <a:sym typeface="方正姚体" pitchFamily="2" charset="-122"/>
              </a:rPr>
              <a:t>从微观分析上看，</a:t>
            </a:r>
            <a:r>
              <a:rPr lang="zh-CN" altLang="en-US" sz="1600" dirty="0">
                <a:solidFill>
                  <a:srgbClr val="262626"/>
                </a:solidFill>
                <a:latin typeface="方正姚体" pitchFamily="2" charset="-122"/>
                <a:ea typeface="方正姚体" pitchFamily="2" charset="-122"/>
                <a:sym typeface="方正姚体" pitchFamily="2" charset="-122"/>
              </a:rPr>
              <a:t>涉及企业的综合经营分析、销售分析、人力资源分析、供应链分析、客户信息分析等。</a:t>
            </a:r>
            <a:endParaRPr lang="en-US" altLang="zh-CN" sz="1600" dirty="0">
              <a:solidFill>
                <a:srgbClr val="262626"/>
              </a:solidFill>
              <a:latin typeface="方正姚体" pitchFamily="2" charset="-122"/>
              <a:ea typeface="方正姚体" pitchFamily="2" charset="-122"/>
              <a:sym typeface="方正姚体" pitchFamily="2" charset="-122"/>
            </a:endParaRPr>
          </a:p>
          <a:p>
            <a:pPr eaLnBrk="1" hangingPunct="1"/>
            <a:r>
              <a:rPr lang="zh-CN" altLang="en-US" sz="1600" b="1" dirty="0">
                <a:solidFill>
                  <a:srgbClr val="262626"/>
                </a:solidFill>
                <a:latin typeface="方正姚体" pitchFamily="2" charset="-122"/>
                <a:ea typeface="方正姚体" pitchFamily="2" charset="-122"/>
                <a:sym typeface="方正姚体" pitchFamily="2" charset="-122"/>
              </a:rPr>
              <a:t>从行业上来看，</a:t>
            </a:r>
            <a:r>
              <a:rPr lang="zh-CN" altLang="en-US" sz="1600" dirty="0">
                <a:solidFill>
                  <a:srgbClr val="262626"/>
                </a:solidFill>
                <a:latin typeface="方正姚体" pitchFamily="2" charset="-122"/>
                <a:ea typeface="方正姚体" pitchFamily="2" charset="-122"/>
                <a:sym typeface="方正姚体" pitchFamily="2" charset="-122"/>
              </a:rPr>
              <a:t>商业智能可以应用在制造领域、零售领域、金融领域、电信领域、医疗领域、物流领域等，可以说需要商业分析的地方都可以在一定程度上运用商业智能。</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文本框 36"/>
          <p:cNvSpPr>
            <a:spLocks noChangeArrowheads="1"/>
          </p:cNvSpPr>
          <p:nvPr/>
        </p:nvSpPr>
        <p:spPr bwMode="auto">
          <a:xfrm>
            <a:off x="9064449" y="5662881"/>
            <a:ext cx="30003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方正姚体" pitchFamily="2" charset="-122"/>
                <a:ea typeface="方正姚体" pitchFamily="2" charset="-122"/>
                <a:sym typeface="方正姚体" pitchFamily="2" charset="-122"/>
              </a:rPr>
              <a:t>一会儿会通过简单的实例，来</a:t>
            </a:r>
            <a:endParaRPr lang="en-US" altLang="zh-CN" sz="1600" b="1" dirty="0">
              <a:solidFill>
                <a:srgbClr val="262626"/>
              </a:solidFill>
              <a:latin typeface="方正姚体" pitchFamily="2" charset="-122"/>
              <a:ea typeface="方正姚体" pitchFamily="2" charset="-122"/>
              <a:sym typeface="方正姚体" pitchFamily="2" charset="-122"/>
            </a:endParaRPr>
          </a:p>
          <a:p>
            <a:pPr eaLnBrk="1" hangingPunct="1"/>
            <a:r>
              <a:rPr lang="zh-CN" altLang="en-US" sz="1600" b="1" dirty="0">
                <a:solidFill>
                  <a:srgbClr val="262626"/>
                </a:solidFill>
                <a:latin typeface="方正姚体" pitchFamily="2" charset="-122"/>
                <a:ea typeface="方正姚体" pitchFamily="2" charset="-122"/>
                <a:sym typeface="方正姚体" pitchFamily="2" charset="-122"/>
              </a:rPr>
              <a:t>展示对商业智能的基本应用哟。</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98041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gradFill rotWithShape="1">
          <a:gsLst>
            <a:gs pos="0">
              <a:srgbClr val="0F2437"/>
            </a:gs>
            <a:gs pos="50000">
              <a:srgbClr val="284D7A"/>
            </a:gs>
            <a:gs pos="100000">
              <a:srgbClr val="0F2437"/>
            </a:gs>
          </a:gsLst>
          <a:lin ang="5400000" scaled="1"/>
        </a:gradFill>
        <a:effectLst/>
      </p:bgPr>
    </p:bg>
    <p:spTree>
      <p:nvGrpSpPr>
        <p:cNvPr id="1" name=""/>
        <p:cNvGrpSpPr/>
        <p:nvPr/>
      </p:nvGrpSpPr>
      <p:grpSpPr>
        <a:xfrm>
          <a:off x="0" y="0"/>
          <a:ext cx="0" cy="0"/>
          <a:chOff x="0" y="0"/>
          <a:chExt cx="0" cy="0"/>
        </a:xfrm>
      </p:grpSpPr>
      <p:sp>
        <p:nvSpPr>
          <p:cNvPr id="8194" name="任意多边形 25"/>
          <p:cNvSpPr>
            <a:spLocks noChangeAspect="1" noChangeArrowheads="1"/>
          </p:cNvSpPr>
          <p:nvPr/>
        </p:nvSpPr>
        <p:spPr bwMode="auto">
          <a:xfrm rot="10800000">
            <a:off x="1782763" y="0"/>
            <a:ext cx="3582987" cy="1990725"/>
          </a:xfrm>
          <a:custGeom>
            <a:avLst/>
            <a:gdLst>
              <a:gd name="T0" fmla="*/ 3327731 w 3582460"/>
              <a:gd name="T1" fmla="*/ 1990725 h 1991022"/>
              <a:gd name="T2" fmla="*/ 255257 w 3582460"/>
              <a:gd name="T3" fmla="*/ 1990725 h 1991022"/>
              <a:gd name="T4" fmla="*/ 0 w 3582460"/>
              <a:gd name="T5" fmla="*/ 1543934 h 1991022"/>
              <a:gd name="T6" fmla="*/ 882064 w 3582460"/>
              <a:gd name="T7" fmla="*/ 0 h 1991022"/>
              <a:gd name="T8" fmla="*/ 2700923 w 3582460"/>
              <a:gd name="T9" fmla="*/ 0 h 1991022"/>
              <a:gd name="T10" fmla="*/ 3582987 w 3582460"/>
              <a:gd name="T11" fmla="*/ 1543934 h 1991022"/>
              <a:gd name="T12" fmla="*/ 0 60000 65536"/>
              <a:gd name="T13" fmla="*/ 0 60000 65536"/>
              <a:gd name="T14" fmla="*/ 0 60000 65536"/>
              <a:gd name="T15" fmla="*/ 0 60000 65536"/>
              <a:gd name="T16" fmla="*/ 0 60000 65536"/>
              <a:gd name="T17" fmla="*/ 0 60000 65536"/>
              <a:gd name="T18" fmla="*/ 0 w 3582460"/>
              <a:gd name="T19" fmla="*/ 0 h 1991022"/>
              <a:gd name="T20" fmla="*/ 3582460 w 3582460"/>
              <a:gd name="T21" fmla="*/ 1991022 h 1991022"/>
            </a:gdLst>
            <a:ahLst/>
            <a:cxnLst>
              <a:cxn ang="T12">
                <a:pos x="T0" y="T1"/>
              </a:cxn>
              <a:cxn ang="T13">
                <a:pos x="T2" y="T3"/>
              </a:cxn>
              <a:cxn ang="T14">
                <a:pos x="T4" y="T5"/>
              </a:cxn>
              <a:cxn ang="T15">
                <a:pos x="T6" y="T7"/>
              </a:cxn>
              <a:cxn ang="T16">
                <a:pos x="T8" y="T9"/>
              </a:cxn>
              <a:cxn ang="T17">
                <a:pos x="T10" y="T11"/>
              </a:cxn>
            </a:cxnLst>
            <a:rect l="T18" t="T19" r="T20" b="T21"/>
            <a:pathLst>
              <a:path w="3582460" h="1991022">
                <a:moveTo>
                  <a:pt x="3327242" y="1991022"/>
                </a:moveTo>
                <a:lnTo>
                  <a:pt x="255219" y="1991022"/>
                </a:lnTo>
                <a:lnTo>
                  <a:pt x="0" y="1544164"/>
                </a:lnTo>
                <a:lnTo>
                  <a:pt x="881934" y="0"/>
                </a:lnTo>
                <a:lnTo>
                  <a:pt x="2700526" y="0"/>
                </a:lnTo>
                <a:lnTo>
                  <a:pt x="3582460" y="1544164"/>
                </a:lnTo>
                <a:lnTo>
                  <a:pt x="3327242" y="1991022"/>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8195" name="任意多边形 26"/>
          <p:cNvSpPr>
            <a:spLocks noChangeAspect="1" noChangeArrowheads="1"/>
          </p:cNvSpPr>
          <p:nvPr/>
        </p:nvSpPr>
        <p:spPr bwMode="auto">
          <a:xfrm rot="10800000">
            <a:off x="0" y="1990725"/>
            <a:ext cx="2484438" cy="3089275"/>
          </a:xfrm>
          <a:custGeom>
            <a:avLst/>
            <a:gdLst>
              <a:gd name="T0" fmla="*/ 2484438 w 2483870"/>
              <a:gd name="T1" fmla="*/ 3089275 h 3088328"/>
              <a:gd name="T2" fmla="*/ 882136 w 2483870"/>
              <a:gd name="T3" fmla="*/ 3089275 h 3088328"/>
              <a:gd name="T4" fmla="*/ 0 w 2483870"/>
              <a:gd name="T5" fmla="*/ 1544638 h 3088328"/>
              <a:gd name="T6" fmla="*/ 882136 w 2483870"/>
              <a:gd name="T7" fmla="*/ 0 h 3088328"/>
              <a:gd name="T8" fmla="*/ 2484438 w 2483870"/>
              <a:gd name="T9" fmla="*/ 0 h 3088328"/>
              <a:gd name="T10" fmla="*/ 0 60000 65536"/>
              <a:gd name="T11" fmla="*/ 0 60000 65536"/>
              <a:gd name="T12" fmla="*/ 0 60000 65536"/>
              <a:gd name="T13" fmla="*/ 0 60000 65536"/>
              <a:gd name="T14" fmla="*/ 0 60000 65536"/>
              <a:gd name="T15" fmla="*/ 0 w 2483870"/>
              <a:gd name="T16" fmla="*/ 0 h 3088328"/>
              <a:gd name="T17" fmla="*/ 2483870 w 2483870"/>
              <a:gd name="T18" fmla="*/ 3088328 h 3088328"/>
            </a:gdLst>
            <a:ahLst/>
            <a:cxnLst>
              <a:cxn ang="T10">
                <a:pos x="T0" y="T1"/>
              </a:cxn>
              <a:cxn ang="T11">
                <a:pos x="T2" y="T3"/>
              </a:cxn>
              <a:cxn ang="T12">
                <a:pos x="T4" y="T5"/>
              </a:cxn>
              <a:cxn ang="T13">
                <a:pos x="T6" y="T7"/>
              </a:cxn>
              <a:cxn ang="T14">
                <a:pos x="T8" y="T9"/>
              </a:cxn>
            </a:cxnLst>
            <a:rect l="T15" t="T16" r="T17" b="T18"/>
            <a:pathLst>
              <a:path w="2483870" h="3088328">
                <a:moveTo>
                  <a:pt x="2483870" y="3088328"/>
                </a:moveTo>
                <a:lnTo>
                  <a:pt x="881934" y="3088328"/>
                </a:lnTo>
                <a:lnTo>
                  <a:pt x="0" y="1544164"/>
                </a:lnTo>
                <a:lnTo>
                  <a:pt x="881934" y="0"/>
                </a:lnTo>
                <a:lnTo>
                  <a:pt x="2483870" y="0"/>
                </a:lnTo>
                <a:lnTo>
                  <a:pt x="2483870" y="3088328"/>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8196" name="任意多边形 27"/>
          <p:cNvSpPr>
            <a:spLocks noChangeAspect="1" noChangeArrowheads="1"/>
          </p:cNvSpPr>
          <p:nvPr/>
        </p:nvSpPr>
        <p:spPr bwMode="auto">
          <a:xfrm rot="10800000">
            <a:off x="2065338" y="4154488"/>
            <a:ext cx="4710112" cy="2703512"/>
          </a:xfrm>
          <a:custGeom>
            <a:avLst/>
            <a:gdLst>
              <a:gd name="T0" fmla="*/ 3550571 w 4711161"/>
              <a:gd name="T1" fmla="*/ 2703512 h 2702918"/>
              <a:gd name="T2" fmla="*/ 1159541 w 4711161"/>
              <a:gd name="T3" fmla="*/ 2703512 h 2702918"/>
              <a:gd name="T4" fmla="*/ 0 w 4711161"/>
              <a:gd name="T5" fmla="*/ 672393 h 2702918"/>
              <a:gd name="T6" fmla="*/ 383861 w 4711161"/>
              <a:gd name="T7" fmla="*/ 0 h 2702918"/>
              <a:gd name="T8" fmla="*/ 4326251 w 4711161"/>
              <a:gd name="T9" fmla="*/ 0 h 2702918"/>
              <a:gd name="T10" fmla="*/ 4710112 w 4711161"/>
              <a:gd name="T11" fmla="*/ 672393 h 2702918"/>
              <a:gd name="T12" fmla="*/ 0 60000 65536"/>
              <a:gd name="T13" fmla="*/ 0 60000 65536"/>
              <a:gd name="T14" fmla="*/ 0 60000 65536"/>
              <a:gd name="T15" fmla="*/ 0 60000 65536"/>
              <a:gd name="T16" fmla="*/ 0 60000 65536"/>
              <a:gd name="T17" fmla="*/ 0 60000 65536"/>
              <a:gd name="T18" fmla="*/ 0 w 4711161"/>
              <a:gd name="T19" fmla="*/ 0 h 2702918"/>
              <a:gd name="T20" fmla="*/ 4711161 w 4711161"/>
              <a:gd name="T21" fmla="*/ 2702918 h 2702918"/>
            </a:gdLst>
            <a:ahLst/>
            <a:cxnLst>
              <a:cxn ang="T12">
                <a:pos x="T0" y="T1"/>
              </a:cxn>
              <a:cxn ang="T13">
                <a:pos x="T2" y="T3"/>
              </a:cxn>
              <a:cxn ang="T14">
                <a:pos x="T4" y="T5"/>
              </a:cxn>
              <a:cxn ang="T15">
                <a:pos x="T6" y="T7"/>
              </a:cxn>
              <a:cxn ang="T16">
                <a:pos x="T8" y="T9"/>
              </a:cxn>
              <a:cxn ang="T17">
                <a:pos x="T10" y="T11"/>
              </a:cxn>
            </a:cxnLst>
            <a:rect l="T18" t="T19" r="T20" b="T21"/>
            <a:pathLst>
              <a:path w="4711161" h="2702918">
                <a:moveTo>
                  <a:pt x="3551362" y="2702918"/>
                </a:moveTo>
                <a:lnTo>
                  <a:pt x="1159799" y="2702918"/>
                </a:lnTo>
                <a:lnTo>
                  <a:pt x="0" y="672245"/>
                </a:lnTo>
                <a:lnTo>
                  <a:pt x="383946" y="0"/>
                </a:lnTo>
                <a:lnTo>
                  <a:pt x="4327215" y="0"/>
                </a:lnTo>
                <a:lnTo>
                  <a:pt x="4711161" y="672245"/>
                </a:lnTo>
                <a:lnTo>
                  <a:pt x="3551362" y="2702918"/>
                </a:lnTo>
                <a:close/>
              </a:path>
            </a:pathLst>
          </a:cu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8197" name="文本框 28"/>
          <p:cNvSpPr>
            <a:spLocks noChangeArrowheads="1"/>
          </p:cNvSpPr>
          <p:nvPr/>
        </p:nvSpPr>
        <p:spPr bwMode="auto">
          <a:xfrm>
            <a:off x="3651250" y="4822825"/>
            <a:ext cx="17176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b="1">
                <a:solidFill>
                  <a:srgbClr val="284D7A"/>
                </a:solidFill>
                <a:latin typeface="Impact" panose="020B0806030902050204" pitchFamily="34" charset="0"/>
                <a:sym typeface="Impact" panose="020B0806030902050204" pitchFamily="34" charset="0"/>
              </a:rPr>
              <a:t>02</a:t>
            </a:r>
            <a:endParaRPr lang="zh-CN" altLang="en-US" sz="11500" b="1">
              <a:solidFill>
                <a:srgbClr val="284D7A"/>
              </a:solidFill>
              <a:latin typeface="Impact" panose="020B0806030902050204" pitchFamily="34" charset="0"/>
              <a:sym typeface="Impact" panose="020B0806030902050204" pitchFamily="34" charset="0"/>
            </a:endParaRPr>
          </a:p>
        </p:txBody>
      </p:sp>
      <p:sp>
        <p:nvSpPr>
          <p:cNvPr id="8198" name="文本框 30"/>
          <p:cNvSpPr>
            <a:spLocks noChangeArrowheads="1"/>
          </p:cNvSpPr>
          <p:nvPr/>
        </p:nvSpPr>
        <p:spPr bwMode="auto">
          <a:xfrm>
            <a:off x="6750050" y="2587625"/>
            <a:ext cx="33169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Calibri" panose="020F0502020204030204" pitchFamily="34" charset="0"/>
                <a:cs typeface="Calibri" panose="020F0502020204030204" pitchFamily="34" charset="0"/>
                <a:sym typeface="Calibri" panose="020F0502020204030204" pitchFamily="34" charset="0"/>
              </a:rPr>
              <a:t>  </a:t>
            </a:r>
            <a:r>
              <a:rPr lang="zh-CN" altLang="en-US" sz="3200" dirty="0">
                <a:solidFill>
                  <a:schemeClr val="bg1"/>
                </a:solidFill>
                <a:latin typeface="Calibri" panose="020F0502020204030204" pitchFamily="34" charset="0"/>
                <a:sym typeface="方正姚体" pitchFamily="2" charset="-122"/>
              </a:rPr>
              <a:t>数据仓库和</a:t>
            </a:r>
            <a:r>
              <a:rPr lang="en-US" altLang="zh-CN" sz="3200" dirty="0">
                <a:solidFill>
                  <a:schemeClr val="bg1"/>
                </a:solidFill>
                <a:latin typeface="Calibri" panose="020F0502020204030204" pitchFamily="34" charset="0"/>
                <a:sym typeface="方正姚体" pitchFamily="2" charset="-122"/>
              </a:rPr>
              <a:t>OLAP</a:t>
            </a:r>
            <a:endParaRPr lang="en-US" altLang="zh-CN" sz="2400" dirty="0">
              <a:solidFill>
                <a:schemeClr val="bg1"/>
              </a:solidFill>
              <a:latin typeface="方正姚体" pitchFamily="2" charset="-122"/>
              <a:sym typeface="方正姚体" pitchFamily="2" charset="-122"/>
            </a:endParaRPr>
          </a:p>
        </p:txBody>
      </p:sp>
      <p:sp>
        <p:nvSpPr>
          <p:cNvPr id="8199" name="文本框 31"/>
          <p:cNvSpPr>
            <a:spLocks noChangeArrowheads="1"/>
          </p:cNvSpPr>
          <p:nvPr/>
        </p:nvSpPr>
        <p:spPr bwMode="auto">
          <a:xfrm>
            <a:off x="7140575" y="3711753"/>
            <a:ext cx="54425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bg1"/>
                </a:solidFill>
                <a:latin typeface="华文宋体" pitchFamily="2" charset="-122"/>
                <a:ea typeface="华文宋体" pitchFamily="2" charset="-122"/>
                <a:sym typeface="华文宋体" pitchFamily="2" charset="-122"/>
              </a:rPr>
              <a:t>运用</a:t>
            </a:r>
            <a:r>
              <a:rPr lang="en-US" altLang="zh-CN" sz="2000" dirty="0">
                <a:solidFill>
                  <a:schemeClr val="bg1"/>
                </a:solidFill>
                <a:latin typeface="华文宋体" pitchFamily="2" charset="-122"/>
                <a:ea typeface="华文宋体" pitchFamily="2" charset="-122"/>
                <a:sym typeface="华文宋体" pitchFamily="2" charset="-122"/>
              </a:rPr>
              <a:t>Kettle</a:t>
            </a:r>
            <a:r>
              <a:rPr lang="zh-CN" altLang="en-US" sz="2000" dirty="0">
                <a:solidFill>
                  <a:schemeClr val="bg1"/>
                </a:solidFill>
                <a:latin typeface="华文宋体" pitchFamily="2" charset="-122"/>
                <a:ea typeface="华文宋体" pitchFamily="2" charset="-122"/>
                <a:sym typeface="华文宋体" pitchFamily="2" charset="-122"/>
              </a:rPr>
              <a:t>开源</a:t>
            </a:r>
            <a:r>
              <a:rPr lang="en-US" altLang="zh-CN" sz="2000" dirty="0">
                <a:solidFill>
                  <a:schemeClr val="bg1"/>
                </a:solidFill>
                <a:latin typeface="华文宋体" pitchFamily="2" charset="-122"/>
                <a:ea typeface="华文宋体" pitchFamily="2" charset="-122"/>
                <a:sym typeface="华文宋体" pitchFamily="2" charset="-122"/>
              </a:rPr>
              <a:t>ETL</a:t>
            </a:r>
            <a:r>
              <a:rPr lang="zh-CN" altLang="en-US" sz="2000" dirty="0">
                <a:solidFill>
                  <a:schemeClr val="bg1"/>
                </a:solidFill>
                <a:latin typeface="华文宋体" pitchFamily="2" charset="-122"/>
                <a:ea typeface="华文宋体" pitchFamily="2" charset="-122"/>
                <a:sym typeface="华文宋体" pitchFamily="2" charset="-122"/>
              </a:rPr>
              <a:t>工具构建数据仓库</a:t>
            </a:r>
            <a:r>
              <a:rPr lang="en-US" altLang="zh-CN" sz="2000" dirty="0">
                <a:solidFill>
                  <a:schemeClr val="bg1"/>
                </a:solidFill>
                <a:latin typeface="华文宋体" pitchFamily="2" charset="-122"/>
                <a:ea typeface="华文宋体" pitchFamily="2" charset="-122"/>
                <a:sym typeface="华文宋体" pitchFamily="2" charset="-122"/>
              </a:rPr>
              <a:t>        </a:t>
            </a:r>
            <a:endParaRPr lang="zh-CN" altLang="en-US" sz="2000" dirty="0">
              <a:solidFill>
                <a:schemeClr val="bg1"/>
              </a:solidFill>
              <a:latin typeface="华文宋体" pitchFamily="2" charset="-122"/>
              <a:ea typeface="华文宋体" pitchFamily="2" charset="-122"/>
              <a:sym typeface="华文宋体" pitchFamily="2" charset="-122"/>
            </a:endParaRPr>
          </a:p>
        </p:txBody>
      </p:sp>
      <p:sp>
        <p:nvSpPr>
          <p:cNvPr id="8200" name="直接连接符 42"/>
          <p:cNvSpPr>
            <a:spLocks noChangeShapeType="1"/>
          </p:cNvSpPr>
          <p:nvPr/>
        </p:nvSpPr>
        <p:spPr bwMode="auto">
          <a:xfrm rot="5400000">
            <a:off x="8940007" y="1705768"/>
            <a:ext cx="0" cy="3598863"/>
          </a:xfrm>
          <a:prstGeom prst="line">
            <a:avLst/>
          </a:prstGeom>
          <a:noFill/>
          <a:ln w="12700">
            <a:solidFill>
              <a:srgbClr val="EBEDEC">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512530"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275200" y="1053330"/>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0867746" y="1598869"/>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683501" y="1616612"/>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268478" y="2206530"/>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814536" y="3187700"/>
            <a:ext cx="30553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OLAP(</a:t>
            </a:r>
            <a:r>
              <a:rPr lang="zh-CN" altLang="en-US" sz="3200" b="1" dirty="0">
                <a:solidFill>
                  <a:srgbClr val="000000"/>
                </a:solidFill>
                <a:latin typeface="方正姚体" pitchFamily="2" charset="-122"/>
                <a:ea typeface="方正姚体" pitchFamily="2" charset="-122"/>
                <a:sym typeface="方正姚体" pitchFamily="2" charset="-122"/>
              </a:rPr>
              <a:t>联机分析处理</a:t>
            </a:r>
            <a:r>
              <a:rPr lang="en-US" altLang="zh-CN" sz="3200" b="1" dirty="0">
                <a:solidFill>
                  <a:srgbClr val="000000"/>
                </a:solidFill>
                <a:latin typeface="方正姚体" pitchFamily="2" charset="-122"/>
                <a:ea typeface="方正姚体" pitchFamily="2" charset="-122"/>
                <a:sym typeface="方正姚体" pitchFamily="2" charset="-122"/>
              </a:rPr>
              <a:t>)</a:t>
            </a:r>
            <a:r>
              <a:rPr lang="zh-CN" altLang="en-US" sz="3200" b="1" dirty="0">
                <a:solidFill>
                  <a:srgbClr val="000000"/>
                </a:solidFill>
                <a:latin typeface="方正姚体" pitchFamily="2" charset="-122"/>
                <a:ea typeface="方正姚体" pitchFamily="2" charset="-122"/>
                <a:sym typeface="方正姚体" pitchFamily="2" charset="-122"/>
              </a:rPr>
              <a:t>概念对比</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3968422" y="1428902"/>
            <a:ext cx="5399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262626"/>
                </a:solidFill>
                <a:latin typeface="方正姚体" pitchFamily="2" charset="-122"/>
                <a:ea typeface="方正姚体" pitchFamily="2" charset="-122"/>
                <a:sym typeface="方正姚体" pitchFamily="2" charset="-122"/>
              </a:rPr>
              <a:t>OLAP</a:t>
            </a:r>
            <a:r>
              <a:rPr lang="zh-CN" altLang="en-US" sz="1600" b="1" dirty="0">
                <a:solidFill>
                  <a:srgbClr val="262626"/>
                </a:solidFill>
                <a:latin typeface="方正姚体" pitchFamily="2" charset="-122"/>
                <a:ea typeface="方正姚体" pitchFamily="2" charset="-122"/>
                <a:sym typeface="方正姚体" pitchFamily="2" charset="-122"/>
              </a:rPr>
              <a:t>与数据仓库</a:t>
            </a:r>
            <a:r>
              <a:rPr lang="en-US" altLang="zh-CN" sz="1600" b="1" dirty="0">
                <a:solidFill>
                  <a:srgbClr val="262626"/>
                </a:solidFill>
                <a:latin typeface="方正姚体" pitchFamily="2" charset="-122"/>
                <a:ea typeface="方正姚体" pitchFamily="2" charset="-122"/>
                <a:sym typeface="方正姚体" pitchFamily="2" charset="-122"/>
              </a:rPr>
              <a:t>:</a:t>
            </a:r>
            <a:r>
              <a:rPr lang="zh-CN" altLang="en-US" sz="1600" dirty="0">
                <a:solidFill>
                  <a:srgbClr val="262626"/>
                </a:solidFill>
                <a:latin typeface="方正姚体" pitchFamily="2" charset="-122"/>
                <a:ea typeface="方正姚体" pitchFamily="2" charset="-122"/>
                <a:sym typeface="方正姚体" pitchFamily="2" charset="-122"/>
              </a:rPr>
              <a:t>有时候两者可以互换使用，但就意义上来说数据仓库是对多维数据的存储，而</a:t>
            </a:r>
            <a:r>
              <a:rPr lang="en-US" altLang="zh-CN" sz="1600" dirty="0">
                <a:solidFill>
                  <a:srgbClr val="262626"/>
                </a:solidFill>
                <a:latin typeface="方正姚体" pitchFamily="2" charset="-122"/>
                <a:ea typeface="方正姚体" pitchFamily="2" charset="-122"/>
                <a:sym typeface="方正姚体" pitchFamily="2" charset="-122"/>
              </a:rPr>
              <a:t>OLAP</a:t>
            </a:r>
            <a:r>
              <a:rPr lang="zh-CN" altLang="en-US" sz="1600" dirty="0">
                <a:solidFill>
                  <a:srgbClr val="262626"/>
                </a:solidFill>
                <a:latin typeface="方正姚体" pitchFamily="2" charset="-122"/>
                <a:ea typeface="方正姚体" pitchFamily="2" charset="-122"/>
                <a:sym typeface="方正姚体" pitchFamily="2" charset="-122"/>
              </a:rPr>
              <a:t>是对多维数据的分析及加工（切片、切块、上钻、下钻）展示</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文本框 36"/>
          <p:cNvSpPr>
            <a:spLocks noChangeArrowheads="1"/>
          </p:cNvSpPr>
          <p:nvPr/>
        </p:nvSpPr>
        <p:spPr bwMode="auto">
          <a:xfrm>
            <a:off x="3968422" y="2990301"/>
            <a:ext cx="539980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262626"/>
                </a:solidFill>
                <a:latin typeface="方正姚体" pitchFamily="2" charset="-122"/>
                <a:ea typeface="方正姚体" pitchFamily="2" charset="-122"/>
                <a:sym typeface="方正姚体" pitchFamily="2" charset="-122"/>
              </a:rPr>
              <a:t>OLAP</a:t>
            </a:r>
            <a:r>
              <a:rPr lang="zh-CN" altLang="en-US" sz="1600" b="1" dirty="0">
                <a:solidFill>
                  <a:srgbClr val="262626"/>
                </a:solidFill>
                <a:latin typeface="方正姚体" pitchFamily="2" charset="-122"/>
                <a:ea typeface="方正姚体" pitchFamily="2" charset="-122"/>
                <a:sym typeface="方正姚体" pitchFamily="2" charset="-122"/>
              </a:rPr>
              <a:t>与</a:t>
            </a:r>
            <a:r>
              <a:rPr lang="en-US" altLang="zh-CN" sz="1600" b="1" dirty="0">
                <a:solidFill>
                  <a:srgbClr val="262626"/>
                </a:solidFill>
                <a:latin typeface="方正姚体" pitchFamily="2" charset="-122"/>
                <a:ea typeface="方正姚体" pitchFamily="2" charset="-122"/>
                <a:sym typeface="方正姚体" pitchFamily="2" charset="-122"/>
              </a:rPr>
              <a:t>OLTP:</a:t>
            </a:r>
          </a:p>
          <a:p>
            <a:pPr eaLnBrk="1" hangingPunct="1"/>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627411488"/>
              </p:ext>
            </p:extLst>
          </p:nvPr>
        </p:nvGraphicFramePr>
        <p:xfrm>
          <a:off x="5459023" y="2612295"/>
          <a:ext cx="3751783" cy="2423160"/>
        </p:xfrm>
        <a:graphic>
          <a:graphicData uri="http://schemas.openxmlformats.org/drawingml/2006/table">
            <a:tbl>
              <a:tblPr/>
              <a:tblGrid>
                <a:gridCol w="909828">
                  <a:extLst>
                    <a:ext uri="{9D8B030D-6E8A-4147-A177-3AD203B41FA5}">
                      <a16:colId xmlns:a16="http://schemas.microsoft.com/office/drawing/2014/main" val="4155531316"/>
                    </a:ext>
                  </a:extLst>
                </a:gridCol>
                <a:gridCol w="1319479">
                  <a:extLst>
                    <a:ext uri="{9D8B030D-6E8A-4147-A177-3AD203B41FA5}">
                      <a16:colId xmlns:a16="http://schemas.microsoft.com/office/drawing/2014/main" val="982943456"/>
                    </a:ext>
                  </a:extLst>
                </a:gridCol>
                <a:gridCol w="1522476">
                  <a:extLst>
                    <a:ext uri="{9D8B030D-6E8A-4147-A177-3AD203B41FA5}">
                      <a16:colId xmlns:a16="http://schemas.microsoft.com/office/drawing/2014/main" val="1118938202"/>
                    </a:ext>
                  </a:extLst>
                </a:gridCol>
              </a:tblGrid>
              <a:tr h="0">
                <a:tc>
                  <a:txBody>
                    <a:bodyPr/>
                    <a:lstStyle/>
                    <a:p>
                      <a:pPr marL="0" marR="0" fontAlgn="t">
                        <a:spcBef>
                          <a:spcPts val="0"/>
                        </a:spcBef>
                        <a:spcAft>
                          <a:spcPts val="0"/>
                        </a:spcAft>
                      </a:pPr>
                      <a:r>
                        <a:rPr lang="zh-CN" sz="1100">
                          <a:effectLst/>
                          <a:ea typeface="Microsoft YaHei" panose="020B0503020204020204" pitchFamily="34" charset="-122"/>
                        </a:rPr>
                        <a:t>比较项目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Calibri" panose="020F0502020204030204" pitchFamily="34" charset="0"/>
                        </a:rPr>
                        <a:t>OLAP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Calibri" panose="020F0502020204030204" pitchFamily="34" charset="0"/>
                        </a:rPr>
                        <a:t>OLTP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0820833"/>
                  </a:ext>
                </a:extLst>
              </a:tr>
              <a:tr h="0">
                <a:tc>
                  <a:txBody>
                    <a:bodyPr/>
                    <a:lstStyle/>
                    <a:p>
                      <a:pPr marL="0" marR="0" fontAlgn="t">
                        <a:spcBef>
                          <a:spcPts val="0"/>
                        </a:spcBef>
                        <a:spcAft>
                          <a:spcPts val="0"/>
                        </a:spcAft>
                      </a:pPr>
                      <a:r>
                        <a:rPr lang="zh-CN" sz="1100" dirty="0">
                          <a:effectLst/>
                          <a:ea typeface="Microsoft YaHei" panose="020B0503020204020204" pitchFamily="34" charset="-122"/>
                        </a:rPr>
                        <a:t>应用基础</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数据仓库</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数据库</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674299"/>
                  </a:ext>
                </a:extLst>
              </a:tr>
              <a:tr h="0">
                <a:tc>
                  <a:txBody>
                    <a:bodyPr/>
                    <a:lstStyle/>
                    <a:p>
                      <a:pPr marL="0" marR="0" fontAlgn="t">
                        <a:spcBef>
                          <a:spcPts val="0"/>
                        </a:spcBef>
                        <a:spcAft>
                          <a:spcPts val="0"/>
                        </a:spcAft>
                      </a:pPr>
                      <a:r>
                        <a:rPr lang="zh-CN" sz="1100">
                          <a:effectLst/>
                          <a:ea typeface="Microsoft YaHei" panose="020B0503020204020204" pitchFamily="34" charset="-122"/>
                        </a:rPr>
                        <a:t>用户</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决策者</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一般操作人员</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31638470"/>
                  </a:ext>
                </a:extLst>
              </a:tr>
              <a:tr h="0">
                <a:tc>
                  <a:txBody>
                    <a:bodyPr/>
                    <a:lstStyle/>
                    <a:p>
                      <a:pPr marL="0" marR="0" fontAlgn="t">
                        <a:spcBef>
                          <a:spcPts val="0"/>
                        </a:spcBef>
                        <a:spcAft>
                          <a:spcPts val="0"/>
                        </a:spcAft>
                      </a:pPr>
                      <a:r>
                        <a:rPr lang="zh-CN" sz="1100">
                          <a:effectLst/>
                          <a:ea typeface="Microsoft YaHei" panose="020B0503020204020204" pitchFamily="34" charset="-122"/>
                        </a:rPr>
                        <a:t>目的</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决策支持</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日常工作（增删改查）</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6317498"/>
                  </a:ext>
                </a:extLst>
              </a:tr>
              <a:tr h="0">
                <a:tc>
                  <a:txBody>
                    <a:bodyPr/>
                    <a:lstStyle/>
                    <a:p>
                      <a:pPr marL="0" marR="0" fontAlgn="t">
                        <a:spcBef>
                          <a:spcPts val="0"/>
                        </a:spcBef>
                        <a:spcAft>
                          <a:spcPts val="0"/>
                        </a:spcAft>
                      </a:pPr>
                      <a:r>
                        <a:rPr lang="zh-CN" sz="1100">
                          <a:effectLst/>
                          <a:ea typeface="Microsoft YaHei" panose="020B0503020204020204" pitchFamily="34" charset="-122"/>
                        </a:rPr>
                        <a:t>数据特征</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导出数据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原始数据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25169999"/>
                  </a:ext>
                </a:extLst>
              </a:tr>
              <a:tr h="0">
                <a:tc>
                  <a:txBody>
                    <a:bodyPr/>
                    <a:lstStyle/>
                    <a:p>
                      <a:pPr marL="0" marR="0" fontAlgn="t">
                        <a:spcBef>
                          <a:spcPts val="0"/>
                        </a:spcBef>
                        <a:spcAft>
                          <a:spcPts val="0"/>
                        </a:spcAft>
                      </a:pPr>
                      <a:r>
                        <a:rPr lang="zh-CN" sz="1100">
                          <a:effectLst/>
                          <a:ea typeface="Microsoft YaHei" panose="020B0503020204020204" pitchFamily="34" charset="-122"/>
                        </a:rPr>
                        <a:t>数据细节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综合性、细节低</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细节程度高</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40789830"/>
                  </a:ext>
                </a:extLst>
              </a:tr>
              <a:tr h="0">
                <a:tc>
                  <a:txBody>
                    <a:bodyPr/>
                    <a:lstStyle/>
                    <a:p>
                      <a:pPr marL="0" marR="0" fontAlgn="t">
                        <a:spcBef>
                          <a:spcPts val="0"/>
                        </a:spcBef>
                        <a:spcAft>
                          <a:spcPts val="0"/>
                        </a:spcAft>
                      </a:pPr>
                      <a:r>
                        <a:rPr lang="zh-CN" sz="1100">
                          <a:effectLst/>
                          <a:ea typeface="Microsoft YaHei" panose="020B0503020204020204" pitchFamily="34" charset="-122"/>
                        </a:rPr>
                        <a:t>时间特征</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历史数据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当前数据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48506604"/>
                  </a:ext>
                </a:extLst>
              </a:tr>
              <a:tr h="0">
                <a:tc>
                  <a:txBody>
                    <a:bodyPr/>
                    <a:lstStyle/>
                    <a:p>
                      <a:pPr marL="0" marR="0" fontAlgn="t">
                        <a:spcBef>
                          <a:spcPts val="0"/>
                        </a:spcBef>
                        <a:spcAft>
                          <a:spcPts val="0"/>
                        </a:spcAft>
                      </a:pPr>
                      <a:r>
                        <a:rPr lang="zh-CN" sz="1100">
                          <a:effectLst/>
                          <a:ea typeface="Microsoft YaHei" panose="020B0503020204020204" pitchFamily="34" charset="-122"/>
                        </a:rPr>
                        <a:t>更新方法</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周期性更新</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可实时更新</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4969509"/>
                  </a:ext>
                </a:extLst>
              </a:tr>
              <a:tr h="0">
                <a:tc>
                  <a:txBody>
                    <a:bodyPr/>
                    <a:lstStyle/>
                    <a:p>
                      <a:pPr marL="0" marR="0" fontAlgn="t">
                        <a:spcBef>
                          <a:spcPts val="0"/>
                        </a:spcBef>
                        <a:spcAft>
                          <a:spcPts val="0"/>
                        </a:spcAft>
                      </a:pPr>
                      <a:r>
                        <a:rPr lang="zh-CN" sz="1100">
                          <a:effectLst/>
                          <a:ea typeface="Microsoft YaHei" panose="020B0503020204020204" pitchFamily="34" charset="-122"/>
                        </a:rPr>
                        <a:t>数据量需求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一次处理大量数据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一次处理少量数据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36978250"/>
                  </a:ext>
                </a:extLst>
              </a:tr>
            </a:tbl>
          </a:graphicData>
        </a:graphic>
      </p:graphicFrame>
      <p:sp>
        <p:nvSpPr>
          <p:cNvPr id="13" name="文本框 36"/>
          <p:cNvSpPr>
            <a:spLocks noChangeArrowheads="1"/>
          </p:cNvSpPr>
          <p:nvPr/>
        </p:nvSpPr>
        <p:spPr bwMode="auto">
          <a:xfrm>
            <a:off x="3940537" y="5343676"/>
            <a:ext cx="539980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262626"/>
                </a:solidFill>
                <a:latin typeface="方正姚体" pitchFamily="2" charset="-122"/>
                <a:ea typeface="方正姚体" pitchFamily="2" charset="-122"/>
                <a:sym typeface="方正姚体" pitchFamily="2" charset="-122"/>
              </a:rPr>
              <a:t>OLAP</a:t>
            </a:r>
            <a:r>
              <a:rPr lang="zh-CN" altLang="en-US" sz="1600" b="1" dirty="0">
                <a:solidFill>
                  <a:srgbClr val="262626"/>
                </a:solidFill>
                <a:latin typeface="方正姚体" pitchFamily="2" charset="-122"/>
                <a:ea typeface="方正姚体" pitchFamily="2" charset="-122"/>
                <a:sym typeface="方正姚体" pitchFamily="2" charset="-122"/>
              </a:rPr>
              <a:t>与数据挖掘</a:t>
            </a:r>
            <a:r>
              <a:rPr lang="en-US" altLang="zh-CN" sz="1600" b="1" dirty="0">
                <a:solidFill>
                  <a:srgbClr val="262626"/>
                </a:solidFill>
                <a:latin typeface="方正姚体" pitchFamily="2" charset="-122"/>
                <a:ea typeface="方正姚体" pitchFamily="2" charset="-122"/>
                <a:sym typeface="方正姚体" pitchFamily="2" charset="-122"/>
              </a:rPr>
              <a:t>:</a:t>
            </a:r>
            <a:r>
              <a:rPr lang="en-US" altLang="zh-CN" sz="1600" dirty="0">
                <a:solidFill>
                  <a:srgbClr val="262626"/>
                </a:solidFill>
                <a:latin typeface="方正姚体" pitchFamily="2" charset="-122"/>
                <a:ea typeface="方正姚体" pitchFamily="2" charset="-122"/>
                <a:sym typeface="方正姚体" pitchFamily="2" charset="-122"/>
              </a:rPr>
              <a:t>OLAP</a:t>
            </a:r>
            <a:r>
              <a:rPr lang="zh-CN" altLang="en-US" sz="1600" dirty="0">
                <a:solidFill>
                  <a:srgbClr val="262626"/>
                </a:solidFill>
                <a:latin typeface="方正姚体" pitchFamily="2" charset="-122"/>
                <a:ea typeface="方正姚体" pitchFamily="2" charset="-122"/>
                <a:sym typeface="方正姚体" pitchFamily="2" charset="-122"/>
              </a:rPr>
              <a:t>只能对事实进行罗列，而不能分析事物之间的潜在联系。具体的知识发现，还是需要数据挖掘算法或人工分析。</a:t>
            </a:r>
            <a:endParaRPr lang="en-US" altLang="zh-CN" sz="1600" dirty="0">
              <a:solidFill>
                <a:srgbClr val="262626"/>
              </a:solidFill>
              <a:latin typeface="方正姚体" pitchFamily="2" charset="-122"/>
              <a:ea typeface="方正姚体" pitchFamily="2" charset="-122"/>
              <a:sym typeface="方正姚体" pitchFamily="2" charset="-122"/>
            </a:endParaRPr>
          </a:p>
          <a:p>
            <a:pPr eaLnBrk="1" hangingPunct="1"/>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39514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479076" y="567962"/>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275200" y="1053330"/>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0867746" y="1598869"/>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683501" y="1616612"/>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268478" y="2206530"/>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4" name="矩形 35"/>
          <p:cNvSpPr>
            <a:spLocks noChangeArrowheads="1"/>
          </p:cNvSpPr>
          <p:nvPr/>
        </p:nvSpPr>
        <p:spPr bwMode="auto">
          <a:xfrm>
            <a:off x="814535" y="3187700"/>
            <a:ext cx="3943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0000"/>
                </a:solidFill>
                <a:latin typeface="方正姚体" pitchFamily="2" charset="-122"/>
                <a:ea typeface="方正姚体" pitchFamily="2" charset="-122"/>
                <a:sym typeface="方正姚体" pitchFamily="2" charset="-122"/>
              </a:rPr>
              <a:t>数据仓库的构建</a:t>
            </a:r>
            <a:r>
              <a:rPr lang="en-US" altLang="zh-CN" sz="3200" b="1" dirty="0">
                <a:solidFill>
                  <a:srgbClr val="000000"/>
                </a:solidFill>
                <a:latin typeface="方正姚体" pitchFamily="2" charset="-122"/>
                <a:ea typeface="方正姚体" pitchFamily="2" charset="-122"/>
                <a:sym typeface="方正姚体" pitchFamily="2" charset="-122"/>
              </a:rPr>
              <a:t>-ETL</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22545" name="文本框 36"/>
          <p:cNvSpPr>
            <a:spLocks noChangeArrowheads="1"/>
          </p:cNvSpPr>
          <p:nvPr/>
        </p:nvSpPr>
        <p:spPr bwMode="auto">
          <a:xfrm>
            <a:off x="888845" y="4003675"/>
            <a:ext cx="461847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抽取：</a:t>
            </a:r>
            <a:r>
              <a:rPr lang="zh-CN" altLang="en-US" sz="1600" dirty="0">
                <a:solidFill>
                  <a:srgbClr val="262626"/>
                </a:solidFill>
                <a:latin typeface="Calibri" panose="020F0502020204030204" pitchFamily="34" charset="0"/>
                <a:ea typeface="方正姚体" pitchFamily="2" charset="-122"/>
                <a:sym typeface="方正姚体" pitchFamily="2" charset="-122"/>
              </a:rPr>
              <a:t>的一般要链接到不同的数据源（如数据库、文件、网页、电子邮件等）</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a:p>
            <a:pPr eaLnBrk="1" hangingPunct="1"/>
            <a:r>
              <a:rPr lang="zh-CN" altLang="en-US" sz="1600" b="1"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转换：</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数据处理过程，如移动，连接，格式化等</a:t>
            </a:r>
            <a:endParaRPr lang="en-US" altLang="zh-CN" sz="1600" b="1"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endParaRPr>
          </a:p>
          <a:p>
            <a:pPr eaLnBrk="1" hangingPunct="1"/>
            <a:r>
              <a:rPr lang="zh-CN" altLang="en-US" sz="1600" b="1"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加载：</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将数据加载到数据仓库</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矩形 35"/>
          <p:cNvSpPr>
            <a:spLocks noChangeArrowheads="1"/>
          </p:cNvSpPr>
          <p:nvPr/>
        </p:nvSpPr>
        <p:spPr bwMode="auto">
          <a:xfrm>
            <a:off x="6037330" y="1258439"/>
            <a:ext cx="3943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工具选择</a:t>
            </a:r>
            <a:endParaRPr lang="zh-CN" altLang="en-US" sz="3600" b="1" dirty="0">
              <a:solidFill>
                <a:srgbClr val="262626"/>
              </a:solidFill>
              <a:latin typeface="方正姚体" pitchFamily="2" charset="-122"/>
              <a:ea typeface="方正姚体" pitchFamily="2" charset="-122"/>
              <a:sym typeface="方正姚体" pitchFamily="2" charset="-122"/>
            </a:endParaRPr>
          </a:p>
        </p:txBody>
      </p:sp>
      <p:sp>
        <p:nvSpPr>
          <p:cNvPr id="13" name="文本框 36"/>
          <p:cNvSpPr>
            <a:spLocks noChangeArrowheads="1"/>
          </p:cNvSpPr>
          <p:nvPr/>
        </p:nvSpPr>
        <p:spPr bwMode="auto">
          <a:xfrm>
            <a:off x="5651855" y="2070045"/>
            <a:ext cx="3998988"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除去</a:t>
            </a:r>
            <a:r>
              <a:rPr lang="en-US" altLang="zh-CN" sz="1600" b="1" dirty="0">
                <a:solidFill>
                  <a:srgbClr val="262626"/>
                </a:solidFill>
                <a:latin typeface="Calibri" panose="020F0502020204030204" pitchFamily="34" charset="0"/>
                <a:ea typeface="方正姚体" pitchFamily="2" charset="-122"/>
                <a:sym typeface="方正姚体" pitchFamily="2" charset="-122"/>
              </a:rPr>
              <a:t>IBM</a:t>
            </a:r>
            <a:r>
              <a:rPr lang="zh-CN" altLang="en-US" sz="1600" b="1" dirty="0">
                <a:solidFill>
                  <a:srgbClr val="262626"/>
                </a:solidFill>
                <a:latin typeface="Calibri" panose="020F0502020204030204" pitchFamily="34" charset="0"/>
                <a:ea typeface="方正姚体" pitchFamily="2" charset="-122"/>
                <a:sym typeface="方正姚体" pitchFamily="2" charset="-122"/>
              </a:rPr>
              <a:t>、</a:t>
            </a:r>
            <a:r>
              <a:rPr lang="en-US" altLang="zh-CN" sz="1600" b="1" dirty="0">
                <a:solidFill>
                  <a:srgbClr val="262626"/>
                </a:solidFill>
                <a:latin typeface="Calibri" panose="020F0502020204030204" pitchFamily="34" charset="0"/>
                <a:ea typeface="方正姚体" pitchFamily="2" charset="-122"/>
                <a:sym typeface="方正姚体" pitchFamily="2" charset="-122"/>
              </a:rPr>
              <a:t>ORCLE</a:t>
            </a:r>
            <a:r>
              <a:rPr lang="zh-CN" altLang="en-US" sz="1600" b="1" dirty="0">
                <a:solidFill>
                  <a:srgbClr val="262626"/>
                </a:solidFill>
                <a:latin typeface="Calibri" panose="020F0502020204030204" pitchFamily="34" charset="0"/>
                <a:ea typeface="方正姚体" pitchFamily="2" charset="-122"/>
                <a:sym typeface="方正姚体" pitchFamily="2" charset="-122"/>
              </a:rPr>
              <a:t>、微软专门开发的</a:t>
            </a:r>
            <a:r>
              <a:rPr lang="en-US" altLang="zh-CN" sz="1600" b="1" dirty="0">
                <a:solidFill>
                  <a:srgbClr val="262626"/>
                </a:solidFill>
                <a:latin typeface="Calibri" panose="020F0502020204030204" pitchFamily="34" charset="0"/>
                <a:ea typeface="方正姚体" pitchFamily="2" charset="-122"/>
                <a:sym typeface="方正姚体" pitchFamily="2" charset="-122"/>
              </a:rPr>
              <a:t>BI</a:t>
            </a:r>
            <a:r>
              <a:rPr lang="zh-CN" altLang="en-US" sz="1600" b="1" dirty="0">
                <a:solidFill>
                  <a:srgbClr val="262626"/>
                </a:solidFill>
                <a:latin typeface="Calibri" panose="020F0502020204030204" pitchFamily="34" charset="0"/>
                <a:ea typeface="方正姚体" pitchFamily="2" charset="-122"/>
                <a:sym typeface="方正姚体" pitchFamily="2" charset="-122"/>
              </a:rPr>
              <a:t>系统中的</a:t>
            </a:r>
            <a:r>
              <a:rPr lang="en-US" altLang="zh-CN" sz="1600" b="1" dirty="0">
                <a:solidFill>
                  <a:srgbClr val="262626"/>
                </a:solidFill>
                <a:latin typeface="Calibri" panose="020F0502020204030204" pitchFamily="34" charset="0"/>
                <a:ea typeface="方正姚体" pitchFamily="2" charset="-122"/>
                <a:sym typeface="方正姚体" pitchFamily="2" charset="-122"/>
              </a:rPr>
              <a:t>ETL</a:t>
            </a:r>
            <a:r>
              <a:rPr lang="zh-CN" altLang="en-US" sz="1600" b="1" dirty="0">
                <a:solidFill>
                  <a:srgbClr val="262626"/>
                </a:solidFill>
                <a:latin typeface="Calibri" panose="020F0502020204030204" pitchFamily="34" charset="0"/>
                <a:ea typeface="方正姚体" pitchFamily="2" charset="-122"/>
                <a:sym typeface="方正姚体" pitchFamily="2" charset="-122"/>
              </a:rPr>
              <a:t>重型收费</a:t>
            </a:r>
            <a:r>
              <a:rPr lang="en-US" altLang="zh-CN" sz="1600" b="1" dirty="0">
                <a:solidFill>
                  <a:srgbClr val="262626"/>
                </a:solidFill>
                <a:latin typeface="Calibri" panose="020F0502020204030204" pitchFamily="34" charset="0"/>
                <a:ea typeface="方正姚体" pitchFamily="2" charset="-122"/>
                <a:sym typeface="方正姚体" pitchFamily="2" charset="-122"/>
              </a:rPr>
              <a:t>ETL</a:t>
            </a:r>
            <a:r>
              <a:rPr lang="zh-CN" altLang="en-US" sz="1600" b="1" dirty="0">
                <a:solidFill>
                  <a:srgbClr val="262626"/>
                </a:solidFill>
                <a:latin typeface="Calibri" panose="020F0502020204030204" pitchFamily="34" charset="0"/>
                <a:ea typeface="方正姚体" pitchFamily="2" charset="-122"/>
                <a:sym typeface="方正姚体" pitchFamily="2" charset="-122"/>
              </a:rPr>
              <a:t>工具。</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a:p>
            <a:pPr eaLnBrk="1" hangingPunct="1"/>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中小型企业可能更愿意使用开源免费的</a:t>
            </a:r>
            <a:r>
              <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Pentaho BI</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解决方案中的</a:t>
            </a:r>
            <a:r>
              <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Kettle</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工具，它有以下优点：</a:t>
            </a:r>
            <a:endPar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endParaRPr>
          </a:p>
          <a:p>
            <a:pPr eaLnBrk="1" hangingPunct="1"/>
            <a:r>
              <a:rPr lang="en-US" altLang="zh-CN" dirty="0">
                <a:solidFill>
                  <a:srgbClr val="3F3F3F"/>
                </a:solidFill>
                <a:latin typeface="Calibri" panose="020F0502020204030204" pitchFamily="34" charset="0"/>
                <a:cs typeface="Calibri" panose="020F0502020204030204" pitchFamily="34" charset="0"/>
                <a:sym typeface="Calibri" panose="020F0502020204030204" pitchFamily="34" charset="0"/>
              </a:rPr>
              <a:t>  1.  </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轻量、开源、免费</a:t>
            </a:r>
            <a:endPar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zh-CN" dirty="0">
                <a:solidFill>
                  <a:srgbClr val="3F3F3F"/>
                </a:solidFill>
                <a:latin typeface="Calibri" panose="020F0502020204030204" pitchFamily="34" charset="0"/>
                <a:cs typeface="Calibri" panose="020F0502020204030204" pitchFamily="34" charset="0"/>
                <a:sym typeface="Calibri" panose="020F0502020204030204" pitchFamily="34" charset="0"/>
              </a:rPr>
              <a:t>  2.  </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针对商务人士有易用的</a:t>
            </a:r>
            <a:r>
              <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rPr>
              <a:t>GUI</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界面，针对技术人员，也可以编写脚本扩充功能，也可以作为插件给</a:t>
            </a:r>
            <a:r>
              <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rPr>
              <a:t>java</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调用。</a:t>
            </a:r>
            <a:endPar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zh-CN" dirty="0">
                <a:solidFill>
                  <a:srgbClr val="3F3F3F"/>
                </a:solidFill>
                <a:latin typeface="Calibri" panose="020F0502020204030204" pitchFamily="34" charset="0"/>
                <a:cs typeface="Calibri" panose="020F0502020204030204" pitchFamily="34" charset="0"/>
                <a:sym typeface="Calibri" panose="020F0502020204030204" pitchFamily="34" charset="0"/>
              </a:rPr>
              <a:t>  3.  </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对数据</a:t>
            </a:r>
            <a:r>
              <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rPr>
              <a:t>IO</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流广泛支持（关系数据   库、</a:t>
            </a:r>
            <a:r>
              <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rPr>
              <a:t>csv</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文件、</a:t>
            </a:r>
            <a:r>
              <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rPr>
              <a:t>excel</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等），还包括当下流行的非关系型数据库如</a:t>
            </a:r>
            <a:r>
              <a:rPr lang="en-US" altLang="zh-CN" sz="1400" dirty="0" err="1">
                <a:solidFill>
                  <a:srgbClr val="3F3F3F"/>
                </a:solidFill>
                <a:latin typeface="Calibri" panose="020F0502020204030204" pitchFamily="34" charset="0"/>
                <a:cs typeface="Calibri" panose="020F0502020204030204" pitchFamily="34" charset="0"/>
                <a:sym typeface="Calibri" panose="020F0502020204030204" pitchFamily="34" charset="0"/>
              </a:rPr>
              <a:t>redis,hbase</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等，可以和</a:t>
            </a:r>
            <a:r>
              <a:rPr lang="en-US" altLang="zh-CN" sz="1400" dirty="0" err="1">
                <a:solidFill>
                  <a:srgbClr val="3F3F3F"/>
                </a:solidFill>
                <a:latin typeface="Calibri" panose="020F0502020204030204" pitchFamily="34" charset="0"/>
                <a:cs typeface="Calibri" panose="020F0502020204030204" pitchFamily="34" charset="0"/>
                <a:sym typeface="Calibri" panose="020F0502020204030204" pitchFamily="34" charset="0"/>
              </a:rPr>
              <a:t>hadoop</a:t>
            </a:r>
            <a:r>
              <a:rPr lang="zh-CN" altLang="en-US" sz="1400" dirty="0">
                <a:solidFill>
                  <a:srgbClr val="3F3F3F"/>
                </a:solidFill>
                <a:latin typeface="Calibri" panose="020F0502020204030204" pitchFamily="34" charset="0"/>
                <a:cs typeface="Calibri" panose="020F0502020204030204" pitchFamily="34" charset="0"/>
                <a:sym typeface="Calibri" panose="020F0502020204030204" pitchFamily="34" charset="0"/>
              </a:rPr>
              <a:t>等大数据框架有效结合</a:t>
            </a:r>
            <a:endParaRPr lang="en-US" altLang="zh-CN" sz="1400"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78087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4"/>
          <p:cNvSpPr>
            <a:spLocks noChangeArrowheads="1"/>
          </p:cNvSpPr>
          <p:nvPr/>
        </p:nvSpPr>
        <p:spPr bwMode="auto">
          <a:xfrm>
            <a:off x="467925" y="698500"/>
            <a:ext cx="11552237" cy="5568950"/>
          </a:xfrm>
          <a:prstGeom prst="rect">
            <a:avLst/>
          </a:prstGeom>
          <a:gradFill rotWithShape="1">
            <a:gsLst>
              <a:gs pos="0">
                <a:srgbClr val="E3E7E5"/>
              </a:gs>
              <a:gs pos="961">
                <a:srgbClr val="E3E7E5"/>
              </a:gs>
              <a:gs pos="56000">
                <a:srgbClr val="F7F7F7"/>
              </a:gs>
              <a:gs pos="100000">
                <a:srgbClr val="E3E7E5"/>
              </a:gs>
            </a:gsLst>
            <a:lin ang="108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15"/>
          <p:cNvSpPr>
            <a:spLocks noChangeArrowheads="1"/>
          </p:cNvSpPr>
          <p:nvPr/>
        </p:nvSpPr>
        <p:spPr bwMode="auto">
          <a:xfrm>
            <a:off x="3824288" y="114300"/>
            <a:ext cx="454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zh-CN" sz="3200" b="1">
                <a:solidFill>
                  <a:schemeClr val="bg1"/>
                </a:solidFill>
                <a:latin typeface="方正姚体" pitchFamily="2" charset="-122"/>
                <a:sym typeface="方正姚体" pitchFamily="2" charset="-122"/>
              </a:rPr>
              <a:t>MORE  THEN  TEMPLATE</a:t>
            </a:r>
            <a:endParaRPr lang="en-US" altLang="zh-CN" sz="2800" b="1">
              <a:solidFill>
                <a:schemeClr val="bg1"/>
              </a:solidFill>
              <a:latin typeface="方正姚体" pitchFamily="2" charset="-122"/>
              <a:sym typeface="方正姚体" pitchFamily="2" charset="-122"/>
            </a:endParaRPr>
          </a:p>
        </p:txBody>
      </p:sp>
      <p:sp>
        <p:nvSpPr>
          <p:cNvPr id="22532" name="矩形 4"/>
          <p:cNvSpPr>
            <a:spLocks noChangeArrowheads="1"/>
          </p:cNvSpPr>
          <p:nvPr/>
        </p:nvSpPr>
        <p:spPr bwMode="auto">
          <a:xfrm rot="2700000">
            <a:off x="10275200" y="1053330"/>
            <a:ext cx="831108" cy="843458"/>
          </a:xfrm>
          <a:prstGeom prst="rect">
            <a:avLst/>
          </a:prstGeom>
          <a:blipFill dpi="0" rotWithShape="0">
            <a:blip r:embed="rId2"/>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3" name="矩形 5"/>
          <p:cNvSpPr>
            <a:spLocks noChangeArrowheads="1"/>
          </p:cNvSpPr>
          <p:nvPr/>
        </p:nvSpPr>
        <p:spPr bwMode="auto">
          <a:xfrm rot="2700000">
            <a:off x="10867746" y="1598869"/>
            <a:ext cx="830111" cy="843459"/>
          </a:xfrm>
          <a:prstGeom prst="rect">
            <a:avLst/>
          </a:prstGeom>
          <a:solidFill>
            <a:srgbClr val="284D7A">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矩形 8"/>
          <p:cNvSpPr>
            <a:spLocks noChangeArrowheads="1"/>
          </p:cNvSpPr>
          <p:nvPr/>
        </p:nvSpPr>
        <p:spPr bwMode="auto">
          <a:xfrm rot="2700000">
            <a:off x="9683501" y="1616612"/>
            <a:ext cx="831109" cy="843458"/>
          </a:xfrm>
          <a:prstGeom prst="rect">
            <a:avLst/>
          </a:prstGeom>
          <a:gradFill rotWithShape="1">
            <a:gsLst>
              <a:gs pos="0">
                <a:srgbClr val="0F2437"/>
              </a:gs>
              <a:gs pos="50000">
                <a:srgbClr val="284D7A"/>
              </a:gs>
              <a:gs pos="100000">
                <a:srgbClr val="0F2437"/>
              </a:gs>
            </a:gsLst>
            <a:lin ang="54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7" name="矩形 9"/>
          <p:cNvSpPr>
            <a:spLocks noChangeArrowheads="1"/>
          </p:cNvSpPr>
          <p:nvPr/>
        </p:nvSpPr>
        <p:spPr bwMode="auto">
          <a:xfrm rot="2700000">
            <a:off x="10268478" y="2206530"/>
            <a:ext cx="831109" cy="843458"/>
          </a:xfrm>
          <a:prstGeom prst="rect">
            <a:avLst/>
          </a:prstGeom>
          <a:blipFill dpi="0" rotWithShape="0">
            <a:blip r:embed="rId3"/>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5" name="文本框 36"/>
          <p:cNvSpPr>
            <a:spLocks noChangeArrowheads="1"/>
          </p:cNvSpPr>
          <p:nvPr/>
        </p:nvSpPr>
        <p:spPr bwMode="auto">
          <a:xfrm>
            <a:off x="565460" y="1651609"/>
            <a:ext cx="4618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流程介绍：</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a:p>
            <a:pPr eaLnBrk="1" hangingPunct="1"/>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通过</a:t>
            </a:r>
            <a:r>
              <a:rPr lang="en-US" altLang="zh-CN"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MySQL</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的实例数据库</a:t>
            </a:r>
            <a:r>
              <a:rPr lang="en-US" altLang="zh-CN" sz="1600" dirty="0" err="1">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sakila</a:t>
            </a:r>
            <a:r>
              <a:rPr lang="zh-CN" altLang="en-US" sz="1600" dirty="0">
                <a:solidFill>
                  <a:srgbClr val="262626"/>
                </a:solidFill>
                <a:latin typeface="Calibri" panose="020F0502020204030204" pitchFamily="34" charset="0"/>
                <a:ea typeface="方正姚体" pitchFamily="2" charset="-122"/>
                <a:cs typeface="Calibri" panose="020F0502020204030204" pitchFamily="34" charset="0"/>
                <a:sym typeface="方正姚体" pitchFamily="2" charset="-122"/>
              </a:rPr>
              <a:t>搭建租赁系统业务的数据仓库</a:t>
            </a:r>
            <a:endParaRPr lang="zh-CN" altLang="en-US" dirty="0">
              <a:solidFill>
                <a:srgbClr val="3F3F3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矩形 35"/>
          <p:cNvSpPr>
            <a:spLocks noChangeArrowheads="1"/>
          </p:cNvSpPr>
          <p:nvPr/>
        </p:nvSpPr>
        <p:spPr bwMode="auto">
          <a:xfrm>
            <a:off x="662442" y="698500"/>
            <a:ext cx="39437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方正姚体" pitchFamily="2" charset="-122"/>
                <a:ea typeface="方正姚体" pitchFamily="2" charset="-122"/>
                <a:sym typeface="方正姚体" pitchFamily="2" charset="-122"/>
              </a:rPr>
              <a:t>ETL</a:t>
            </a:r>
            <a:r>
              <a:rPr lang="zh-CN" altLang="en-US" sz="3200" b="1" dirty="0">
                <a:solidFill>
                  <a:srgbClr val="000000"/>
                </a:solidFill>
                <a:latin typeface="方正姚体" pitchFamily="2" charset="-122"/>
                <a:ea typeface="方正姚体" pitchFamily="2" charset="-122"/>
                <a:sym typeface="方正姚体" pitchFamily="2" charset="-122"/>
              </a:rPr>
              <a:t>实践</a:t>
            </a:r>
            <a:endParaRPr lang="zh-CN" altLang="en-US" sz="3600" b="1" dirty="0">
              <a:solidFill>
                <a:srgbClr val="262626"/>
              </a:solidFill>
              <a:latin typeface="方正姚体" pitchFamily="2" charset="-122"/>
              <a:ea typeface="方正姚体" pitchFamily="2" charset="-122"/>
              <a:sym typeface="方正姚体" pitchFamily="2" charset="-122"/>
            </a:endParaRPr>
          </a:p>
        </p:txBody>
      </p:sp>
      <p:pic>
        <p:nvPicPr>
          <p:cNvPr id="2" name="图片 1"/>
          <p:cNvPicPr>
            <a:picLocks noChangeAspect="1"/>
          </p:cNvPicPr>
          <p:nvPr/>
        </p:nvPicPr>
        <p:blipFill>
          <a:blip r:embed="rId4"/>
          <a:stretch>
            <a:fillRect/>
          </a:stretch>
        </p:blipFill>
        <p:spPr>
          <a:xfrm>
            <a:off x="6752339" y="829470"/>
            <a:ext cx="2363506" cy="2267726"/>
          </a:xfrm>
          <a:prstGeom prst="rect">
            <a:avLst/>
          </a:prstGeom>
        </p:spPr>
      </p:pic>
      <p:sp>
        <p:nvSpPr>
          <p:cNvPr id="14" name="文本框 36"/>
          <p:cNvSpPr>
            <a:spLocks noChangeArrowheads="1"/>
          </p:cNvSpPr>
          <p:nvPr/>
        </p:nvSpPr>
        <p:spPr bwMode="auto">
          <a:xfrm>
            <a:off x="565460" y="2512421"/>
            <a:ext cx="46184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262626"/>
                </a:solidFill>
                <a:latin typeface="Calibri" panose="020F0502020204030204" pitchFamily="34" charset="0"/>
                <a:ea typeface="方正姚体" pitchFamily="2" charset="-122"/>
                <a:sym typeface="方正姚体" pitchFamily="2" charset="-122"/>
              </a:rPr>
              <a:t>sakila</a:t>
            </a:r>
            <a:r>
              <a:rPr lang="zh-CN" altLang="en-US" sz="1600" b="1" dirty="0">
                <a:solidFill>
                  <a:srgbClr val="262626"/>
                </a:solidFill>
                <a:latin typeface="Calibri" panose="020F0502020204030204" pitchFamily="34" charset="0"/>
                <a:ea typeface="方正姚体" pitchFamily="2" charset="-122"/>
                <a:sym typeface="方正姚体" pitchFamily="2" charset="-122"/>
              </a:rPr>
              <a:t>介绍：</a:t>
            </a:r>
            <a:endParaRPr lang="en-US" altLang="zh-CN"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endParaRPr lang="en-US" altLang="zh-CN" sz="1600" dirty="0">
              <a:solidFill>
                <a:srgbClr val="262626"/>
              </a:solidFill>
              <a:latin typeface="Calibri" panose="020F0502020204030204" pitchFamily="34" charset="0"/>
              <a:ea typeface="方正姚体" pitchFamily="2" charset="-122"/>
              <a:sym typeface="方正姚体" pitchFamily="2" charset="-122"/>
            </a:endParaRPr>
          </a:p>
        </p:txBody>
      </p:sp>
      <p:sp>
        <p:nvSpPr>
          <p:cNvPr id="15" name="文本框 36"/>
          <p:cNvSpPr>
            <a:spLocks noChangeArrowheads="1"/>
          </p:cNvSpPr>
          <p:nvPr/>
        </p:nvSpPr>
        <p:spPr bwMode="auto">
          <a:xfrm>
            <a:off x="7268155" y="3199344"/>
            <a:ext cx="13318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262626"/>
                </a:solidFill>
                <a:latin typeface="Calibri" panose="020F0502020204030204" pitchFamily="34" charset="0"/>
                <a:ea typeface="方正姚体" pitchFamily="2" charset="-122"/>
                <a:sym typeface="方正姚体" pitchFamily="2" charset="-122"/>
              </a:rPr>
              <a:t>sakila</a:t>
            </a:r>
            <a:r>
              <a:rPr lang="zh-CN" altLang="en-US" sz="1600" b="1" dirty="0">
                <a:solidFill>
                  <a:srgbClr val="262626"/>
                </a:solidFill>
                <a:latin typeface="Calibri" panose="020F0502020204030204" pitchFamily="34" charset="0"/>
                <a:ea typeface="方正姚体" pitchFamily="2" charset="-122"/>
                <a:sym typeface="方正姚体" pitchFamily="2" charset="-122"/>
              </a:rPr>
              <a:t>数据库</a:t>
            </a:r>
            <a:endParaRPr lang="en-US" altLang="zh-CN" dirty="0">
              <a:solidFill>
                <a:srgbClr val="3F3F3F"/>
              </a:solidFill>
              <a:latin typeface="Calibri" panose="020F0502020204030204" pitchFamily="34" charset="0"/>
              <a:cs typeface="Calibri" panose="020F0502020204030204" pitchFamily="34" charset="0"/>
              <a:sym typeface="Calibri" panose="020F0502020204030204" pitchFamily="34" charset="0"/>
            </a:endParaRPr>
          </a:p>
          <a:p>
            <a:pPr eaLnBrk="1" hangingPunct="1"/>
            <a:r>
              <a:rPr lang="en-US" altLang="zh-CN" sz="1600" b="1" dirty="0">
                <a:solidFill>
                  <a:srgbClr val="262626"/>
                </a:solidFill>
                <a:latin typeface="Calibri" panose="020F0502020204030204" pitchFamily="34" charset="0"/>
                <a:ea typeface="方正姚体" pitchFamily="2" charset="-122"/>
                <a:sym typeface="方正姚体" pitchFamily="2" charset="-122"/>
              </a:rPr>
              <a:t>           ||</a:t>
            </a:r>
          </a:p>
          <a:p>
            <a:pPr eaLnBrk="1" hangingPunct="1"/>
            <a:r>
              <a:rPr lang="en-US" altLang="zh-CN" sz="1600" b="1" dirty="0">
                <a:solidFill>
                  <a:srgbClr val="262626"/>
                </a:solidFill>
                <a:latin typeface="Calibri" panose="020F0502020204030204" pitchFamily="34" charset="0"/>
                <a:ea typeface="方正姚体" pitchFamily="2" charset="-122"/>
                <a:sym typeface="方正姚体" pitchFamily="2" charset="-122"/>
              </a:rPr>
              <a:t>            V</a:t>
            </a:r>
          </a:p>
        </p:txBody>
      </p:sp>
      <p:graphicFrame>
        <p:nvGraphicFramePr>
          <p:cNvPr id="3" name="表格 2"/>
          <p:cNvGraphicFramePr>
            <a:graphicFrameLocks noGrp="1"/>
          </p:cNvGraphicFramePr>
          <p:nvPr>
            <p:extLst>
              <p:ext uri="{D42A27DB-BD31-4B8C-83A1-F6EECF244321}">
                <p14:modId xmlns:p14="http://schemas.microsoft.com/office/powerpoint/2010/main" val="1152782021"/>
              </p:ext>
            </p:extLst>
          </p:nvPr>
        </p:nvGraphicFramePr>
        <p:xfrm>
          <a:off x="658396" y="2904428"/>
          <a:ext cx="5931044" cy="1436772"/>
        </p:xfrm>
        <a:graphic>
          <a:graphicData uri="http://schemas.openxmlformats.org/drawingml/2006/table">
            <a:tbl>
              <a:tblPr/>
              <a:tblGrid>
                <a:gridCol w="765487">
                  <a:extLst>
                    <a:ext uri="{9D8B030D-6E8A-4147-A177-3AD203B41FA5}">
                      <a16:colId xmlns:a16="http://schemas.microsoft.com/office/drawing/2014/main" val="3693196266"/>
                    </a:ext>
                  </a:extLst>
                </a:gridCol>
                <a:gridCol w="5165557">
                  <a:extLst>
                    <a:ext uri="{9D8B030D-6E8A-4147-A177-3AD203B41FA5}">
                      <a16:colId xmlns:a16="http://schemas.microsoft.com/office/drawing/2014/main" val="2546834102"/>
                    </a:ext>
                  </a:extLst>
                </a:gridCol>
              </a:tblGrid>
              <a:tr h="359193">
                <a:tc>
                  <a:txBody>
                    <a:bodyPr/>
                    <a:lstStyle/>
                    <a:p>
                      <a:pPr marL="0" marR="0" fontAlgn="t">
                        <a:spcBef>
                          <a:spcPts val="0"/>
                        </a:spcBef>
                        <a:spcAft>
                          <a:spcPts val="0"/>
                        </a:spcAft>
                      </a:pPr>
                      <a:r>
                        <a:rPr lang="zh-CN" sz="1600">
                          <a:effectLst/>
                          <a:ea typeface="Microsoft YaHei" panose="020B0503020204020204" pitchFamily="34" charset="-122"/>
                        </a:rPr>
                        <a:t>电影类</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effectLst/>
                          <a:ea typeface="Calibri" panose="020F0502020204030204" pitchFamily="34" charset="0"/>
                        </a:rPr>
                        <a:t>fil</a:t>
                      </a:r>
                      <a:r>
                        <a:rPr lang="en-US" sz="1600" dirty="0">
                          <a:effectLst/>
                          <a:ea typeface="Microsoft YaHei" panose="020B0503020204020204" pitchFamily="34" charset="-122"/>
                        </a:rPr>
                        <a:t>m</a:t>
                      </a:r>
                      <a:r>
                        <a:rPr lang="en-US" altLang="zh-CN" sz="1600" dirty="0">
                          <a:effectLst/>
                          <a:ea typeface="Microsoft YaHei" panose="020B0503020204020204" pitchFamily="34" charset="-122"/>
                        </a:rPr>
                        <a:t>-</a:t>
                      </a:r>
                      <a:r>
                        <a:rPr lang="en-US" sz="1600" dirty="0">
                          <a:effectLst/>
                          <a:ea typeface="Microsoft YaHei" panose="020B0503020204020204" pitchFamily="34" charset="-122"/>
                        </a:rPr>
                        <a:t>category</a:t>
                      </a:r>
                      <a:r>
                        <a:rPr lang="zh-CN" sz="1600" dirty="0">
                          <a:effectLst/>
                          <a:ea typeface="Microsoft YaHei" panose="020B0503020204020204" pitchFamily="34" charset="-122"/>
                        </a:rPr>
                        <a:t>、</a:t>
                      </a:r>
                      <a:r>
                        <a:rPr lang="en-US" sz="1600" dirty="0">
                          <a:effectLst/>
                          <a:ea typeface="Microsoft YaHei" panose="020B0503020204020204" pitchFamily="34" charset="-122"/>
                        </a:rPr>
                        <a:t>actor</a:t>
                      </a:r>
                      <a:r>
                        <a:rPr lang="zh-CN" sz="1600" dirty="0">
                          <a:effectLst/>
                          <a:ea typeface="Microsoft YaHei" panose="020B0503020204020204" pitchFamily="34" charset="-122"/>
                        </a:rPr>
                        <a:t>、</a:t>
                      </a:r>
                      <a:r>
                        <a:rPr lang="en-US" sz="1600" dirty="0">
                          <a:effectLst/>
                          <a:ea typeface="Microsoft YaHei" panose="020B0503020204020204" pitchFamily="34" charset="-122"/>
                        </a:rPr>
                        <a:t>language</a:t>
                      </a:r>
                      <a:endParaRPr lang="zh-CN" sz="16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09069000"/>
                  </a:ext>
                </a:extLst>
              </a:tr>
              <a:tr h="359193">
                <a:tc>
                  <a:txBody>
                    <a:bodyPr/>
                    <a:lstStyle/>
                    <a:p>
                      <a:pPr marL="0" marR="0" fontAlgn="t">
                        <a:spcBef>
                          <a:spcPts val="0"/>
                        </a:spcBef>
                        <a:spcAft>
                          <a:spcPts val="0"/>
                        </a:spcAft>
                      </a:pPr>
                      <a:r>
                        <a:rPr lang="zh-CN" sz="1600">
                          <a:effectLst/>
                          <a:ea typeface="Microsoft YaHei" panose="020B0503020204020204" pitchFamily="34" charset="-122"/>
                        </a:rPr>
                        <a:t>商店类</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ea typeface="Calibri" panose="020F0502020204030204" pitchFamily="34" charset="0"/>
                        </a:rPr>
                        <a:t>store</a:t>
                      </a:r>
                      <a:r>
                        <a:rPr lang="zh-CN" sz="1600">
                          <a:effectLst/>
                          <a:ea typeface="Microsoft YaHei" panose="020B0503020204020204" pitchFamily="34" charset="-122"/>
                        </a:rPr>
                        <a:t>表</a:t>
                      </a:r>
                      <a:r>
                        <a:rPr lang="en-US" sz="1600">
                          <a:effectLst/>
                          <a:ea typeface="Calibri" panose="020F0502020204030204" pitchFamily="34" charset="0"/>
                        </a:rPr>
                        <a:t>--staff</a:t>
                      </a:r>
                      <a:r>
                        <a:rPr lang="zh-CN" sz="1600">
                          <a:effectLst/>
                          <a:ea typeface="Microsoft YaHei" panose="020B0503020204020204" pitchFamily="34" charset="-122"/>
                        </a:rPr>
                        <a:t>、</a:t>
                      </a:r>
                      <a:r>
                        <a:rPr lang="en-US" sz="1600">
                          <a:effectLst/>
                          <a:ea typeface="Calibri" panose="020F0502020204030204" pitchFamily="34" charset="0"/>
                        </a:rPr>
                        <a:t>inventory</a:t>
                      </a:r>
                      <a:endParaRPr lang="zh-CN" sz="16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49059444"/>
                  </a:ext>
                </a:extLst>
              </a:tr>
              <a:tr h="359193">
                <a:tc>
                  <a:txBody>
                    <a:bodyPr/>
                    <a:lstStyle/>
                    <a:p>
                      <a:pPr marL="0" marR="0" fontAlgn="t">
                        <a:spcBef>
                          <a:spcPts val="0"/>
                        </a:spcBef>
                        <a:spcAft>
                          <a:spcPts val="0"/>
                        </a:spcAft>
                      </a:pPr>
                      <a:r>
                        <a:rPr lang="zh-CN" sz="1600">
                          <a:effectLst/>
                          <a:ea typeface="Microsoft YaHei" panose="020B0503020204020204" pitchFamily="34" charset="-122"/>
                        </a:rPr>
                        <a:t>客户类</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ea typeface="Calibri" panose="020F0502020204030204" pitchFamily="34" charset="0"/>
                        </a:rPr>
                        <a:t>customer--rental</a:t>
                      </a:r>
                      <a:r>
                        <a:rPr lang="zh-CN" sz="1600">
                          <a:effectLst/>
                          <a:ea typeface="Microsoft YaHei" panose="020B0503020204020204" pitchFamily="34" charset="-122"/>
                        </a:rPr>
                        <a:t>、</a:t>
                      </a:r>
                      <a:r>
                        <a:rPr lang="en-US" sz="1600">
                          <a:effectLst/>
                          <a:ea typeface="Calibri" panose="020F0502020204030204" pitchFamily="34" charset="0"/>
                        </a:rPr>
                        <a:t>payment</a:t>
                      </a:r>
                      <a:endParaRPr lang="zh-CN" sz="16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06108519"/>
                  </a:ext>
                </a:extLst>
              </a:tr>
              <a:tr h="359193">
                <a:tc>
                  <a:txBody>
                    <a:bodyPr/>
                    <a:lstStyle/>
                    <a:p>
                      <a:pPr marL="0" marR="0" fontAlgn="t">
                        <a:spcBef>
                          <a:spcPts val="0"/>
                        </a:spcBef>
                        <a:spcAft>
                          <a:spcPts val="0"/>
                        </a:spcAft>
                      </a:pPr>
                      <a:r>
                        <a:rPr lang="zh-CN" sz="1600">
                          <a:effectLst/>
                          <a:ea typeface="Microsoft YaHei" panose="020B0503020204020204" pitchFamily="34" charset="-122"/>
                        </a:rPr>
                        <a:t>区域表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effectLst/>
                          <a:ea typeface="Calibri" panose="020F0502020204030204" pitchFamily="34" charset="0"/>
                        </a:rPr>
                        <a:t>country</a:t>
                      </a:r>
                      <a:r>
                        <a:rPr lang="zh-CN" sz="1600" dirty="0">
                          <a:effectLst/>
                          <a:ea typeface="Microsoft YaHei" panose="020B0503020204020204" pitchFamily="34" charset="-122"/>
                        </a:rPr>
                        <a:t>、</a:t>
                      </a:r>
                      <a:r>
                        <a:rPr lang="en-US" sz="1600" dirty="0">
                          <a:effectLst/>
                          <a:ea typeface="Calibri" panose="020F0502020204030204" pitchFamily="34" charset="0"/>
                        </a:rPr>
                        <a:t>city</a:t>
                      </a:r>
                      <a:r>
                        <a:rPr lang="zh-CN" sz="1600" dirty="0">
                          <a:effectLst/>
                          <a:ea typeface="Microsoft YaHei" panose="020B0503020204020204" pitchFamily="34" charset="-122"/>
                        </a:rPr>
                        <a:t>、</a:t>
                      </a:r>
                      <a:r>
                        <a:rPr lang="en-US" sz="1600" dirty="0">
                          <a:effectLst/>
                          <a:ea typeface="Calibri" panose="020F0502020204030204" pitchFamily="34" charset="0"/>
                        </a:rPr>
                        <a:t>address</a:t>
                      </a:r>
                      <a:endParaRPr lang="zh-CN" sz="16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69306775"/>
                  </a:ext>
                </a:extLst>
              </a:tr>
            </a:tbl>
          </a:graphicData>
        </a:graphic>
      </p:graphicFrame>
      <p:pic>
        <p:nvPicPr>
          <p:cNvPr id="4" name="图片 3"/>
          <p:cNvPicPr>
            <a:picLocks noChangeAspect="1"/>
          </p:cNvPicPr>
          <p:nvPr/>
        </p:nvPicPr>
        <p:blipFill>
          <a:blip r:embed="rId5"/>
          <a:stretch>
            <a:fillRect/>
          </a:stretch>
        </p:blipFill>
        <p:spPr>
          <a:xfrm>
            <a:off x="6752339" y="4001001"/>
            <a:ext cx="3531293" cy="2143775"/>
          </a:xfrm>
          <a:prstGeom prst="rect">
            <a:avLst/>
          </a:prstGeom>
        </p:spPr>
      </p:pic>
      <p:sp>
        <p:nvSpPr>
          <p:cNvPr id="17" name="文本框 36"/>
          <p:cNvSpPr>
            <a:spLocks noChangeArrowheads="1"/>
          </p:cNvSpPr>
          <p:nvPr/>
        </p:nvSpPr>
        <p:spPr bwMode="auto">
          <a:xfrm>
            <a:off x="10770658" y="3749450"/>
            <a:ext cx="6599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星型结构的数据仓库</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p:txBody>
      </p:sp>
      <p:sp>
        <p:nvSpPr>
          <p:cNvPr id="18" name="文本框 36"/>
          <p:cNvSpPr>
            <a:spLocks noChangeArrowheads="1"/>
          </p:cNvSpPr>
          <p:nvPr/>
        </p:nvSpPr>
        <p:spPr bwMode="auto">
          <a:xfrm>
            <a:off x="565460" y="4509901"/>
            <a:ext cx="4618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业务数据仓库：</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070407447"/>
              </p:ext>
            </p:extLst>
          </p:nvPr>
        </p:nvGraphicFramePr>
        <p:xfrm>
          <a:off x="867643" y="5240037"/>
          <a:ext cx="1828326" cy="807720"/>
        </p:xfrm>
        <a:graphic>
          <a:graphicData uri="http://schemas.openxmlformats.org/drawingml/2006/table">
            <a:tbl>
              <a:tblPr/>
              <a:tblGrid>
                <a:gridCol w="1100685">
                  <a:extLst>
                    <a:ext uri="{9D8B030D-6E8A-4147-A177-3AD203B41FA5}">
                      <a16:colId xmlns:a16="http://schemas.microsoft.com/office/drawing/2014/main" val="1566442843"/>
                    </a:ext>
                  </a:extLst>
                </a:gridCol>
                <a:gridCol w="727641">
                  <a:extLst>
                    <a:ext uri="{9D8B030D-6E8A-4147-A177-3AD203B41FA5}">
                      <a16:colId xmlns:a16="http://schemas.microsoft.com/office/drawing/2014/main" val="213027858"/>
                    </a:ext>
                  </a:extLst>
                </a:gridCol>
              </a:tblGrid>
              <a:tr h="253067">
                <a:tc>
                  <a:txBody>
                    <a:bodyPr/>
                    <a:lstStyle/>
                    <a:p>
                      <a:pPr marL="0" marR="0" fontAlgn="t">
                        <a:spcBef>
                          <a:spcPts val="0"/>
                        </a:spcBef>
                        <a:spcAft>
                          <a:spcPts val="0"/>
                        </a:spcAft>
                      </a:pPr>
                      <a:r>
                        <a:rPr lang="en-US" sz="1100" dirty="0" err="1">
                          <a:effectLst/>
                          <a:latin typeface="Calibri" panose="020F0502020204030204" pitchFamily="34" charset="0"/>
                        </a:rPr>
                        <a:t>count</a:t>
                      </a:r>
                      <a:r>
                        <a:rPr lang="en-US" sz="1100" dirty="0" err="1">
                          <a:effectLst/>
                          <a:latin typeface="Microsoft YaHei" panose="020B0503020204020204" pitchFamily="34" charset="-122"/>
                        </a:rPr>
                        <a:t>_returns</a:t>
                      </a:r>
                      <a:endParaRPr lang="en-US" sz="11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归还量</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4081822"/>
                  </a:ext>
                </a:extLst>
              </a:tr>
              <a:tr h="253067">
                <a:tc>
                  <a:txBody>
                    <a:bodyPr/>
                    <a:lstStyle/>
                    <a:p>
                      <a:pPr marL="0" marR="0" fontAlgn="t">
                        <a:spcBef>
                          <a:spcPts val="0"/>
                        </a:spcBef>
                        <a:spcAft>
                          <a:spcPts val="0"/>
                        </a:spcAft>
                      </a:pPr>
                      <a:r>
                        <a:rPr lang="en-US" sz="1100">
                          <a:effectLst/>
                          <a:ea typeface="Calibri" panose="020F0502020204030204" pitchFamily="34" charset="0"/>
                        </a:rPr>
                        <a:t>count_rentals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租赁量</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7962660"/>
                  </a:ext>
                </a:extLst>
              </a:tr>
              <a:tr h="253067">
                <a:tc>
                  <a:txBody>
                    <a:bodyPr/>
                    <a:lstStyle/>
                    <a:p>
                      <a:pPr marL="0" marR="0" fontAlgn="t">
                        <a:spcBef>
                          <a:spcPts val="0"/>
                        </a:spcBef>
                        <a:spcAft>
                          <a:spcPts val="0"/>
                        </a:spcAft>
                      </a:pPr>
                      <a:r>
                        <a:rPr lang="en-US" sz="1100">
                          <a:effectLst/>
                          <a:ea typeface="Calibri" panose="020F0502020204030204" pitchFamily="34" charset="0"/>
                        </a:rPr>
                        <a:t>retal_duration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租赁时间</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13173218"/>
                  </a:ext>
                </a:extLst>
              </a:tr>
            </a:tbl>
          </a:graphicData>
        </a:graphic>
      </p:graphicFrame>
      <p:sp>
        <p:nvSpPr>
          <p:cNvPr id="21" name="文本框 36"/>
          <p:cNvSpPr>
            <a:spLocks noChangeArrowheads="1"/>
          </p:cNvSpPr>
          <p:nvPr/>
        </p:nvSpPr>
        <p:spPr bwMode="auto">
          <a:xfrm>
            <a:off x="1321121" y="4899158"/>
            <a:ext cx="9213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事实表</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p:txBody>
      </p:sp>
      <p:sp>
        <p:nvSpPr>
          <p:cNvPr id="22" name="文本框 36"/>
          <p:cNvSpPr>
            <a:spLocks noChangeArrowheads="1"/>
          </p:cNvSpPr>
          <p:nvPr/>
        </p:nvSpPr>
        <p:spPr bwMode="auto">
          <a:xfrm>
            <a:off x="4145474" y="4780147"/>
            <a:ext cx="9213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262626"/>
                </a:solidFill>
                <a:latin typeface="Calibri" panose="020F0502020204030204" pitchFamily="34" charset="0"/>
                <a:ea typeface="方正姚体" pitchFamily="2" charset="-122"/>
                <a:sym typeface="方正姚体" pitchFamily="2" charset="-122"/>
              </a:rPr>
              <a:t>维度表</a:t>
            </a:r>
            <a:endParaRPr lang="en-US" altLang="zh-CN" sz="1600" b="1" dirty="0">
              <a:solidFill>
                <a:srgbClr val="262626"/>
              </a:solidFill>
              <a:latin typeface="Calibri" panose="020F0502020204030204" pitchFamily="34" charset="0"/>
              <a:ea typeface="方正姚体" pitchFamily="2" charset="-122"/>
              <a:sym typeface="方正姚体"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867982309"/>
              </p:ext>
            </p:extLst>
          </p:nvPr>
        </p:nvGraphicFramePr>
        <p:xfrm>
          <a:off x="3160132" y="5118701"/>
          <a:ext cx="2808004" cy="1050392"/>
        </p:xfrm>
        <a:graphic>
          <a:graphicData uri="http://schemas.openxmlformats.org/drawingml/2006/table">
            <a:tbl>
              <a:tblPr/>
              <a:tblGrid>
                <a:gridCol w="409102">
                  <a:extLst>
                    <a:ext uri="{9D8B030D-6E8A-4147-A177-3AD203B41FA5}">
                      <a16:colId xmlns:a16="http://schemas.microsoft.com/office/drawing/2014/main" val="2418529471"/>
                    </a:ext>
                  </a:extLst>
                </a:gridCol>
                <a:gridCol w="2398902">
                  <a:extLst>
                    <a:ext uri="{9D8B030D-6E8A-4147-A177-3AD203B41FA5}">
                      <a16:colId xmlns:a16="http://schemas.microsoft.com/office/drawing/2014/main" val="3596043882"/>
                    </a:ext>
                  </a:extLst>
                </a:gridCol>
              </a:tblGrid>
              <a:tr h="262598">
                <a:tc>
                  <a:txBody>
                    <a:bodyPr/>
                    <a:lstStyle/>
                    <a:p>
                      <a:pPr marL="0" marR="0" fontAlgn="t">
                        <a:spcBef>
                          <a:spcPts val="0"/>
                        </a:spcBef>
                        <a:spcAft>
                          <a:spcPts val="0"/>
                        </a:spcAft>
                      </a:pPr>
                      <a:r>
                        <a:rPr lang="zh-CN" sz="900" dirty="0">
                          <a:effectLst/>
                          <a:ea typeface="Microsoft YaHei" panose="020B0503020204020204" pitchFamily="34" charset="-122"/>
                        </a:rPr>
                        <a:t>人员</a:t>
                      </a:r>
                      <a:endParaRPr lang="zh-CN" sz="9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err="1">
                          <a:effectLst/>
                          <a:ea typeface="Calibri" panose="020F0502020204030204" pitchFamily="34" charset="0"/>
                        </a:rPr>
                        <a:t>dim_customer</a:t>
                      </a:r>
                      <a:r>
                        <a:rPr lang="zh-CN" altLang="en-US" sz="900" dirty="0">
                          <a:effectLst/>
                          <a:ea typeface="Calibri" panose="020F0502020204030204" pitchFamily="34" charset="0"/>
                        </a:rPr>
                        <a:t>、</a:t>
                      </a:r>
                      <a:r>
                        <a:rPr lang="en-US" sz="900" dirty="0" err="1">
                          <a:effectLst/>
                          <a:latin typeface="Calibri" panose="020F0502020204030204" pitchFamily="34" charset="0"/>
                        </a:rPr>
                        <a:t>dim</a:t>
                      </a:r>
                      <a:r>
                        <a:rPr lang="en-US" sz="900" dirty="0" err="1">
                          <a:effectLst/>
                          <a:latin typeface="Microsoft YaHei" panose="020B0503020204020204" pitchFamily="34" charset="-122"/>
                        </a:rPr>
                        <a:t>_staff</a:t>
                      </a:r>
                      <a:endParaRPr lang="en-US" sz="9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72339217"/>
                  </a:ext>
                </a:extLst>
              </a:tr>
              <a:tr h="262598">
                <a:tc>
                  <a:txBody>
                    <a:bodyPr/>
                    <a:lstStyle/>
                    <a:p>
                      <a:pPr marL="0" marR="0" fontAlgn="t">
                        <a:spcBef>
                          <a:spcPts val="0"/>
                        </a:spcBef>
                        <a:spcAft>
                          <a:spcPts val="0"/>
                        </a:spcAft>
                      </a:pPr>
                      <a:r>
                        <a:rPr lang="zh-CN" sz="900" dirty="0">
                          <a:effectLst/>
                          <a:ea typeface="Microsoft YaHei" panose="020B0503020204020204" pitchFamily="34" charset="-122"/>
                        </a:rPr>
                        <a:t>时间</a:t>
                      </a:r>
                      <a:endParaRPr lang="zh-CN" sz="9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err="1">
                          <a:effectLst/>
                          <a:ea typeface="Calibri" panose="020F0502020204030204" pitchFamily="34" charset="0"/>
                        </a:rPr>
                        <a:t>dim_date</a:t>
                      </a:r>
                      <a:r>
                        <a:rPr lang="zh-CN" altLang="en-US" sz="900" dirty="0">
                          <a:effectLst/>
                          <a:ea typeface="Calibri" panose="020F0502020204030204" pitchFamily="34" charset="0"/>
                        </a:rPr>
                        <a:t>、</a:t>
                      </a:r>
                      <a:r>
                        <a:rPr lang="en-US" sz="900" dirty="0" err="1">
                          <a:effectLst/>
                          <a:ea typeface="Calibri" panose="020F0502020204030204" pitchFamily="34" charset="0"/>
                        </a:rPr>
                        <a:t>dim_time</a:t>
                      </a:r>
                      <a:endParaRPr lang="en-US" sz="900" dirty="0">
                        <a:effectLst/>
                        <a:ea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77747097"/>
                  </a:ext>
                </a:extLst>
              </a:tr>
              <a:tr h="262598">
                <a:tc>
                  <a:txBody>
                    <a:bodyPr/>
                    <a:lstStyle/>
                    <a:p>
                      <a:pPr marL="0" marR="0" fontAlgn="t">
                        <a:spcBef>
                          <a:spcPts val="0"/>
                        </a:spcBef>
                        <a:spcAft>
                          <a:spcPts val="0"/>
                        </a:spcAft>
                      </a:pPr>
                      <a:r>
                        <a:rPr lang="zh-CN" sz="900" dirty="0">
                          <a:effectLst/>
                          <a:ea typeface="Microsoft YaHei" panose="020B0503020204020204" pitchFamily="34" charset="-122"/>
                        </a:rPr>
                        <a:t>地点</a:t>
                      </a:r>
                      <a:endParaRPr lang="zh-CN" sz="9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err="1">
                          <a:effectLst/>
                          <a:ea typeface="Calibri" panose="020F0502020204030204" pitchFamily="34" charset="0"/>
                        </a:rPr>
                        <a:t>dim_store</a:t>
                      </a:r>
                      <a:endParaRPr lang="en-US" sz="900" dirty="0">
                        <a:effectLst/>
                        <a:ea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95296487"/>
                  </a:ext>
                </a:extLst>
              </a:tr>
              <a:tr h="262598">
                <a:tc>
                  <a:txBody>
                    <a:bodyPr/>
                    <a:lstStyle/>
                    <a:p>
                      <a:pPr marL="0" marR="0" fontAlgn="t">
                        <a:spcBef>
                          <a:spcPts val="0"/>
                        </a:spcBef>
                        <a:spcAft>
                          <a:spcPts val="0"/>
                        </a:spcAft>
                      </a:pPr>
                      <a:r>
                        <a:rPr lang="zh-CN" sz="900" dirty="0">
                          <a:effectLst/>
                          <a:ea typeface="Microsoft YaHei" panose="020B0503020204020204" pitchFamily="34" charset="-122"/>
                        </a:rPr>
                        <a:t>事件</a:t>
                      </a:r>
                      <a:endParaRPr lang="zh-CN" sz="9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err="1">
                          <a:effectLst/>
                          <a:latin typeface="Calibri" panose="020F0502020204030204" pitchFamily="34" charset="0"/>
                        </a:rPr>
                        <a:t>dim</a:t>
                      </a:r>
                      <a:r>
                        <a:rPr lang="en-US" sz="900" dirty="0" err="1">
                          <a:effectLst/>
                          <a:latin typeface="Microsoft YaHei" panose="020B0503020204020204" pitchFamily="34" charset="-122"/>
                        </a:rPr>
                        <a:t>_film</a:t>
                      </a:r>
                      <a:r>
                        <a:rPr lang="zh-CN" altLang="en-US" sz="900" dirty="0">
                          <a:effectLst/>
                          <a:latin typeface="+mn-lt"/>
                        </a:rPr>
                        <a:t>、</a:t>
                      </a:r>
                      <a:r>
                        <a:rPr lang="en-US" sz="900" dirty="0" err="1">
                          <a:effectLst/>
                          <a:ea typeface="Calibri" panose="020F0502020204030204" pitchFamily="34" charset="0"/>
                        </a:rPr>
                        <a:t>dim_actior</a:t>
                      </a:r>
                      <a:r>
                        <a:rPr lang="zh-CN" altLang="en-US" sz="900" dirty="0">
                          <a:effectLst/>
                          <a:ea typeface="Calibri" panose="020F0502020204030204" pitchFamily="34" charset="0"/>
                        </a:rPr>
                        <a:t>、</a:t>
                      </a:r>
                      <a:r>
                        <a:rPr lang="en-US" sz="900" b="1" dirty="0" err="1">
                          <a:effectLst/>
                          <a:ea typeface="Calibri" panose="020F0502020204030204" pitchFamily="34" charset="0"/>
                        </a:rPr>
                        <a:t>dim_file_actor_bridge</a:t>
                      </a:r>
                      <a:endParaRPr lang="zh-CN" sz="10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63784116"/>
                  </a:ext>
                </a:extLst>
              </a:tr>
            </a:tbl>
          </a:graphicData>
        </a:graphic>
      </p:graphicFrame>
    </p:spTree>
    <p:extLst>
      <p:ext uri="{BB962C8B-B14F-4D97-AF65-F5344CB8AC3E}">
        <p14:creationId xmlns:p14="http://schemas.microsoft.com/office/powerpoint/2010/main" val="205366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2000" fill="hold"/>
                                        <p:tgtEl>
                                          <p:spTgt spid="2"/>
                                        </p:tgtEl>
                                      </p:cBhvr>
                                      <p:by x="200000" y="200000"/>
                                    </p:animScale>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4"/>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TotalTime>
  <Pages>0</Pages>
  <Words>2271</Words>
  <Characters>0</Characters>
  <Application>Microsoft Office PowerPoint</Application>
  <DocSecurity>0</DocSecurity>
  <PresentationFormat>宽屏</PresentationFormat>
  <Lines>0</Lines>
  <Paragraphs>310</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方正姚体</vt:lpstr>
      <vt:lpstr>华文宋体</vt:lpstr>
      <vt:lpstr>楷体</vt:lpstr>
      <vt:lpstr>宋体</vt:lpstr>
      <vt:lpstr>微软雅黑</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SJ_one_LR</dc:creator>
  <cp:keywords/>
  <dc:description/>
  <cp:lastModifiedBy>Flint Zhao</cp:lastModifiedBy>
  <cp:revision>101</cp:revision>
  <dcterms:created xsi:type="dcterms:W3CDTF">2015-07-24T16:06:00Z</dcterms:created>
  <dcterms:modified xsi:type="dcterms:W3CDTF">2018-06-19T05:19:42Z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2052-9.1.0.5119</vt:lpwstr>
  </property>
</Properties>
</file>